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Lst>
  <p:sldSz cx="9144000" cy="5143500" type="screen16x9"/>
  <p:notesSz cx="51435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QpleujoOzfNv5t5RVlP/EAjtF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666" y="5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b0415dc663_6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3b0415dc663_6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3b0415dc663_6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b0415dc663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g3b0415dc663_3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3b0415dc663_3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b0415dc663_5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3b0415dc663_5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3b0415dc663_5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C9856F23-EFB9-1E2B-12D2-F0FCA3F69E01}"/>
            </a:ext>
          </a:extLst>
        </p:cNvPr>
        <p:cNvGrpSpPr/>
        <p:nvPr/>
      </p:nvGrpSpPr>
      <p:grpSpPr>
        <a:xfrm>
          <a:off x="0" y="0"/>
          <a:ext cx="0" cy="0"/>
          <a:chOff x="0" y="0"/>
          <a:chExt cx="0" cy="0"/>
        </a:xfrm>
      </p:grpSpPr>
      <p:sp>
        <p:nvSpPr>
          <p:cNvPr id="403" name="Google Shape;403;g3b0415dc663_5_5:notes">
            <a:extLst>
              <a:ext uri="{FF2B5EF4-FFF2-40B4-BE49-F238E27FC236}">
                <a16:creationId xmlns:a16="http://schemas.microsoft.com/office/drawing/2014/main" id="{8ED02178-6703-1CD1-2B35-DF28FF35F5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3b0415dc663_5_5:notes">
            <a:extLst>
              <a:ext uri="{FF2B5EF4-FFF2-40B4-BE49-F238E27FC236}">
                <a16:creationId xmlns:a16="http://schemas.microsoft.com/office/drawing/2014/main" id="{A1CF1922-CC41-1200-C573-9D0669774FC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3b0415dc663_5_5:notes">
            <a:extLst>
              <a:ext uri="{FF2B5EF4-FFF2-40B4-BE49-F238E27FC236}">
                <a16:creationId xmlns:a16="http://schemas.microsoft.com/office/drawing/2014/main" id="{C76A41E8-F9F2-0397-9808-4B691AC47C0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231226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b0415dc663_5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b0415dc663_5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3b0415dc663_5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Google Shape;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 name="Google Shape;2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b0415dc663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g3b0415dc663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g3b0415dc663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9.gi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
        <p:cNvGrpSpPr/>
        <p:nvPr/>
      </p:nvGrpSpPr>
      <p:grpSpPr>
        <a:xfrm>
          <a:off x="0" y="0"/>
          <a:ext cx="0" cy="0"/>
          <a:chOff x="0" y="0"/>
          <a:chExt cx="0" cy="0"/>
        </a:xfrm>
      </p:grpSpPr>
      <p:sp>
        <p:nvSpPr>
          <p:cNvPr id="16" name="Google Shape;16;p1"/>
          <p:cNvSpPr/>
          <p:nvPr/>
        </p:nvSpPr>
        <p:spPr>
          <a:xfrm>
            <a:off x="1745999" y="869476"/>
            <a:ext cx="5652000" cy="735000"/>
          </a:xfrm>
          <a:prstGeom prst="rect">
            <a:avLst/>
          </a:prstGeom>
          <a:noFill/>
          <a:ln>
            <a:noFill/>
          </a:ln>
        </p:spPr>
        <p:txBody>
          <a:bodyPr spcFirstLastPara="1" wrap="square" lIns="0" tIns="0" rIns="0" bIns="0" anchor="t" anchorCtr="0">
            <a:spAutoFit/>
          </a:bodyPr>
          <a:lstStyle/>
          <a:p>
            <a:pPr marL="0" marR="0" lvl="0" indent="0" algn="ctr" rtl="0">
              <a:lnSpc>
                <a:spcPct val="130580"/>
              </a:lnSpc>
              <a:spcBef>
                <a:spcPts val="0"/>
              </a:spcBef>
              <a:spcAft>
                <a:spcPts val="0"/>
              </a:spcAft>
              <a:buClr>
                <a:srgbClr val="E94560"/>
              </a:buClr>
              <a:buSzPts val="3293"/>
              <a:buFont typeface="Calibri"/>
              <a:buNone/>
            </a:pPr>
            <a:r>
              <a:rPr lang="en-US" sz="3600" b="1" i="0" u="none" strike="noStrike" cap="none">
                <a:solidFill>
                  <a:schemeClr val="lt1"/>
                </a:solidFill>
                <a:latin typeface="Calibri"/>
                <a:ea typeface="Calibri"/>
                <a:cs typeface="Calibri"/>
                <a:sym typeface="Calibri"/>
              </a:rPr>
              <a:t>Smart Lock IoT System</a:t>
            </a:r>
            <a:endParaRPr sz="3600" b="0" i="0" u="none" strike="noStrike" cap="none">
              <a:solidFill>
                <a:schemeClr val="lt1"/>
              </a:solidFill>
              <a:latin typeface="Calibri"/>
              <a:ea typeface="Calibri"/>
              <a:cs typeface="Calibri"/>
              <a:sym typeface="Calibri"/>
            </a:endParaRPr>
          </a:p>
        </p:txBody>
      </p:sp>
      <p:sp>
        <p:nvSpPr>
          <p:cNvPr id="17" name="Google Shape;17;p1"/>
          <p:cNvSpPr/>
          <p:nvPr/>
        </p:nvSpPr>
        <p:spPr>
          <a:xfrm>
            <a:off x="2056046" y="1543502"/>
            <a:ext cx="5031900" cy="312600"/>
          </a:xfrm>
          <a:prstGeom prst="rect">
            <a:avLst/>
          </a:prstGeom>
          <a:noFill/>
          <a:ln>
            <a:noFill/>
          </a:ln>
        </p:spPr>
        <p:txBody>
          <a:bodyPr spcFirstLastPara="1" wrap="square" lIns="0" tIns="0" rIns="0" bIns="0" anchor="t" anchorCtr="0">
            <a:spAutoFit/>
          </a:bodyPr>
          <a:lstStyle/>
          <a:p>
            <a:pPr marL="0" marR="0" lvl="0" indent="0" algn="ctr" rtl="0">
              <a:lnSpc>
                <a:spcPct val="129107"/>
              </a:lnSpc>
              <a:spcBef>
                <a:spcPts val="0"/>
              </a:spcBef>
              <a:spcAft>
                <a:spcPts val="0"/>
              </a:spcAft>
              <a:buClr>
                <a:srgbClr val="53A8B6"/>
              </a:buClr>
              <a:buSzPts val="1704"/>
              <a:buFont typeface="Calibri"/>
              <a:buNone/>
            </a:pPr>
            <a:r>
              <a:rPr lang="en-US" sz="1804" b="0" i="0" u="none" strike="noStrike" cap="none" dirty="0">
                <a:solidFill>
                  <a:schemeClr val="lt1"/>
                </a:solidFill>
                <a:latin typeface="Calibri"/>
                <a:ea typeface="Calibri"/>
                <a:cs typeface="Calibri"/>
                <a:sym typeface="Calibri"/>
              </a:rPr>
              <a:t>An Enterprise-Grade Hybrid Architecture</a:t>
            </a:r>
            <a:endParaRPr sz="1804" b="0" i="0" u="none" strike="noStrike" cap="none" dirty="0">
              <a:solidFill>
                <a:schemeClr val="lt1"/>
              </a:solidFill>
              <a:latin typeface="Calibri"/>
              <a:ea typeface="Calibri"/>
              <a:cs typeface="Calibri"/>
              <a:sym typeface="Calibri"/>
            </a:endParaRPr>
          </a:p>
        </p:txBody>
      </p:sp>
      <p:sp>
        <p:nvSpPr>
          <p:cNvPr id="18" name="Google Shape;18;p1"/>
          <p:cNvSpPr/>
          <p:nvPr/>
        </p:nvSpPr>
        <p:spPr>
          <a:xfrm>
            <a:off x="3101125" y="3194904"/>
            <a:ext cx="964500" cy="358431"/>
          </a:xfrm>
          <a:prstGeom prst="rect">
            <a:avLst/>
          </a:prstGeom>
          <a:noFill/>
          <a:ln>
            <a:noFill/>
          </a:ln>
        </p:spPr>
        <p:txBody>
          <a:bodyPr spcFirstLastPara="1" wrap="square" lIns="0" tIns="0" rIns="0" bIns="0" anchor="t" anchorCtr="0">
            <a:spAutoFit/>
          </a:bodyPr>
          <a:lstStyle/>
          <a:p>
            <a:pPr marL="0" marR="0" lvl="0" indent="0" algn="ctr" rtl="0">
              <a:lnSpc>
                <a:spcPct val="136986"/>
              </a:lnSpc>
              <a:spcBef>
                <a:spcPts val="0"/>
              </a:spcBef>
              <a:spcAft>
                <a:spcPts val="0"/>
              </a:spcAft>
              <a:buClr>
                <a:srgbClr val="0F4C75"/>
              </a:buClr>
              <a:buSzPts val="584"/>
              <a:buFont typeface="Calibri"/>
              <a:buNone/>
            </a:pPr>
            <a:r>
              <a:rPr lang="en-US" sz="1700" b="1" dirty="0">
                <a:solidFill>
                  <a:schemeClr val="accent1">
                    <a:lumMod val="40000"/>
                    <a:lumOff val="60000"/>
                  </a:schemeClr>
                </a:solidFill>
                <a:latin typeface="Calibri"/>
                <a:ea typeface="Calibri"/>
                <a:cs typeface="Calibri"/>
                <a:sym typeface="Calibri"/>
              </a:rPr>
              <a:t>Name</a:t>
            </a:r>
            <a:endParaRPr sz="1700" b="0" i="0" u="none" strike="noStrike" cap="none" dirty="0">
              <a:solidFill>
                <a:schemeClr val="accent1">
                  <a:lumMod val="40000"/>
                  <a:lumOff val="60000"/>
                </a:schemeClr>
              </a:solidFill>
              <a:latin typeface="Calibri"/>
              <a:ea typeface="Calibri"/>
              <a:cs typeface="Calibri"/>
              <a:sym typeface="Calibri"/>
            </a:endParaRPr>
          </a:p>
        </p:txBody>
      </p:sp>
      <p:sp>
        <p:nvSpPr>
          <p:cNvPr id="19" name="Google Shape;19;p1"/>
          <p:cNvSpPr/>
          <p:nvPr/>
        </p:nvSpPr>
        <p:spPr>
          <a:xfrm>
            <a:off x="2540025" y="3476358"/>
            <a:ext cx="2355300" cy="792140"/>
          </a:xfrm>
          <a:prstGeom prst="rect">
            <a:avLst/>
          </a:prstGeom>
          <a:noFill/>
          <a:ln>
            <a:noFill/>
          </a:ln>
        </p:spPr>
        <p:txBody>
          <a:bodyPr spcFirstLastPara="1" wrap="square" lIns="0" tIns="0" rIns="0" bIns="0" anchor="t" anchorCtr="0">
            <a:spAutoFit/>
          </a:bodyPr>
          <a:lstStyle/>
          <a:p>
            <a:pPr marL="0" marR="0" lvl="0" indent="0" algn="ctr" rtl="0">
              <a:lnSpc>
                <a:spcPct val="131894"/>
              </a:lnSpc>
              <a:spcBef>
                <a:spcPts val="0"/>
              </a:spcBef>
              <a:spcAft>
                <a:spcPts val="0"/>
              </a:spcAft>
              <a:buClr>
                <a:srgbClr val="FFFFFF"/>
              </a:buClr>
              <a:buSzPts val="834"/>
              <a:buFont typeface="Calibri"/>
              <a:buNone/>
            </a:pPr>
            <a:r>
              <a:rPr lang="en-US" sz="1300" dirty="0" err="1">
                <a:solidFill>
                  <a:srgbClr val="FFFFFF"/>
                </a:solidFill>
                <a:latin typeface="Calibri"/>
                <a:ea typeface="Calibri"/>
                <a:cs typeface="Calibri"/>
                <a:sym typeface="Calibri"/>
              </a:rPr>
              <a:t>Suriyabandara</a:t>
            </a:r>
            <a:r>
              <a:rPr lang="en-US" sz="1300" dirty="0">
                <a:solidFill>
                  <a:srgbClr val="FFFFFF"/>
                </a:solidFill>
                <a:latin typeface="Calibri"/>
                <a:ea typeface="Calibri"/>
                <a:cs typeface="Calibri"/>
                <a:sym typeface="Calibri"/>
              </a:rPr>
              <a:t> S.M.M.</a:t>
            </a:r>
            <a:endParaRPr sz="1300" dirty="0">
              <a:solidFill>
                <a:srgbClr val="FFFFFF"/>
              </a:solidFill>
              <a:latin typeface="Calibri"/>
              <a:ea typeface="Calibri"/>
              <a:cs typeface="Calibri"/>
              <a:sym typeface="Calibri"/>
            </a:endParaRPr>
          </a:p>
          <a:p>
            <a:pPr marL="0" marR="0" lvl="0" indent="0" algn="ctr" rtl="0">
              <a:lnSpc>
                <a:spcPct val="131894"/>
              </a:lnSpc>
              <a:spcBef>
                <a:spcPts val="0"/>
              </a:spcBef>
              <a:spcAft>
                <a:spcPts val="0"/>
              </a:spcAft>
              <a:buClr>
                <a:srgbClr val="FFFFFF"/>
              </a:buClr>
              <a:buSzPts val="834"/>
              <a:buFont typeface="Calibri"/>
              <a:buNone/>
            </a:pPr>
            <a:r>
              <a:rPr lang="en-US" sz="1300" dirty="0">
                <a:solidFill>
                  <a:srgbClr val="FFFFFF"/>
                </a:solidFill>
                <a:latin typeface="Calibri"/>
                <a:ea typeface="Calibri"/>
                <a:cs typeface="Calibri"/>
                <a:sym typeface="Calibri"/>
              </a:rPr>
              <a:t>Ravimindu P.H.G.</a:t>
            </a:r>
            <a:endParaRPr sz="1300" dirty="0">
              <a:solidFill>
                <a:srgbClr val="FFFFFF"/>
              </a:solidFill>
              <a:latin typeface="Calibri"/>
              <a:ea typeface="Calibri"/>
              <a:cs typeface="Calibri"/>
              <a:sym typeface="Calibri"/>
            </a:endParaRPr>
          </a:p>
          <a:p>
            <a:pPr marL="0" marR="0" lvl="0" indent="0" algn="ctr" rtl="0">
              <a:lnSpc>
                <a:spcPct val="131894"/>
              </a:lnSpc>
              <a:spcBef>
                <a:spcPts val="0"/>
              </a:spcBef>
              <a:spcAft>
                <a:spcPts val="0"/>
              </a:spcAft>
              <a:buClr>
                <a:srgbClr val="FFFFFF"/>
              </a:buClr>
              <a:buSzPts val="834"/>
              <a:buFont typeface="Calibri"/>
              <a:buNone/>
            </a:pPr>
            <a:r>
              <a:rPr lang="en-US" sz="1300" dirty="0" err="1">
                <a:solidFill>
                  <a:srgbClr val="FFFFFF"/>
                </a:solidFill>
                <a:latin typeface="Calibri"/>
                <a:ea typeface="Calibri"/>
                <a:cs typeface="Calibri"/>
                <a:sym typeface="Calibri"/>
              </a:rPr>
              <a:t>Keembiyage</a:t>
            </a:r>
            <a:r>
              <a:rPr lang="en-US" sz="1300" dirty="0">
                <a:solidFill>
                  <a:srgbClr val="FFFFFF"/>
                </a:solidFill>
                <a:latin typeface="Calibri"/>
                <a:ea typeface="Calibri"/>
                <a:cs typeface="Calibri"/>
                <a:sym typeface="Calibri"/>
              </a:rPr>
              <a:t> J.S.</a:t>
            </a:r>
            <a:endParaRPr sz="1300" dirty="0">
              <a:solidFill>
                <a:srgbClr val="FFFFFF"/>
              </a:solidFill>
              <a:latin typeface="Calibri"/>
              <a:ea typeface="Calibri"/>
              <a:cs typeface="Calibri"/>
              <a:sym typeface="Calibri"/>
            </a:endParaRPr>
          </a:p>
        </p:txBody>
      </p:sp>
      <p:sp>
        <p:nvSpPr>
          <p:cNvPr id="20" name="Google Shape;20;p1"/>
          <p:cNvSpPr/>
          <p:nvPr/>
        </p:nvSpPr>
        <p:spPr>
          <a:xfrm>
            <a:off x="5286289" y="3194902"/>
            <a:ext cx="757800" cy="337336"/>
          </a:xfrm>
          <a:prstGeom prst="rect">
            <a:avLst/>
          </a:prstGeom>
          <a:noFill/>
          <a:ln>
            <a:noFill/>
          </a:ln>
        </p:spPr>
        <p:txBody>
          <a:bodyPr spcFirstLastPara="1" wrap="square" lIns="0" tIns="0" rIns="0" bIns="0" anchor="t" anchorCtr="0">
            <a:spAutoFit/>
          </a:bodyPr>
          <a:lstStyle/>
          <a:p>
            <a:pPr marL="0" marR="0" lvl="0" indent="0" algn="ctr" rtl="0">
              <a:lnSpc>
                <a:spcPct val="136986"/>
              </a:lnSpc>
              <a:spcBef>
                <a:spcPts val="0"/>
              </a:spcBef>
              <a:spcAft>
                <a:spcPts val="0"/>
              </a:spcAft>
              <a:buClr>
                <a:srgbClr val="0F4C75"/>
              </a:buClr>
              <a:buSzPts val="584"/>
              <a:buFont typeface="Calibri"/>
              <a:buNone/>
            </a:pPr>
            <a:r>
              <a:rPr lang="en-US" sz="1600" b="1" dirty="0">
                <a:solidFill>
                  <a:schemeClr val="accent1">
                    <a:lumMod val="40000"/>
                    <a:lumOff val="60000"/>
                  </a:schemeClr>
                </a:solidFill>
                <a:latin typeface="Calibri"/>
                <a:ea typeface="Calibri"/>
                <a:cs typeface="Calibri"/>
                <a:sym typeface="Calibri"/>
              </a:rPr>
              <a:t>Index</a:t>
            </a:r>
            <a:endParaRPr sz="1600" b="1" i="0" u="none" strike="noStrike" cap="none" dirty="0">
              <a:solidFill>
                <a:schemeClr val="accent1">
                  <a:lumMod val="40000"/>
                  <a:lumOff val="60000"/>
                </a:schemeClr>
              </a:solidFill>
              <a:latin typeface="Calibri"/>
              <a:ea typeface="Calibri"/>
              <a:cs typeface="Calibri"/>
              <a:sym typeface="Calibri"/>
            </a:endParaRPr>
          </a:p>
        </p:txBody>
      </p:sp>
      <p:sp>
        <p:nvSpPr>
          <p:cNvPr id="21" name="Google Shape;21;p1"/>
          <p:cNvSpPr/>
          <p:nvPr/>
        </p:nvSpPr>
        <p:spPr>
          <a:xfrm>
            <a:off x="5286300" y="3518298"/>
            <a:ext cx="757800" cy="792140"/>
          </a:xfrm>
          <a:prstGeom prst="rect">
            <a:avLst/>
          </a:prstGeom>
          <a:noFill/>
          <a:ln>
            <a:noFill/>
          </a:ln>
        </p:spPr>
        <p:txBody>
          <a:bodyPr spcFirstLastPara="1" wrap="square" lIns="0" tIns="0" rIns="0" bIns="0" anchor="t" anchorCtr="0">
            <a:spAutoFit/>
          </a:bodyPr>
          <a:lstStyle/>
          <a:p>
            <a:pPr marL="0" marR="0" lvl="0" indent="0" algn="ctr" rtl="0">
              <a:lnSpc>
                <a:spcPct val="131894"/>
              </a:lnSpc>
              <a:spcBef>
                <a:spcPts val="0"/>
              </a:spcBef>
              <a:spcAft>
                <a:spcPts val="0"/>
              </a:spcAft>
              <a:buClr>
                <a:srgbClr val="FFFFFF"/>
              </a:buClr>
              <a:buSzPts val="834"/>
              <a:buFont typeface="Calibri"/>
              <a:buNone/>
            </a:pPr>
            <a:r>
              <a:rPr lang="en-US" sz="1300" dirty="0">
                <a:solidFill>
                  <a:srgbClr val="FFFFFF"/>
                </a:solidFill>
                <a:latin typeface="Calibri"/>
                <a:ea typeface="Calibri"/>
                <a:cs typeface="Calibri"/>
                <a:sym typeface="Calibri"/>
              </a:rPr>
              <a:t>210626L</a:t>
            </a:r>
            <a:endParaRPr sz="1300" dirty="0">
              <a:solidFill>
                <a:srgbClr val="FFFFFF"/>
              </a:solidFill>
              <a:latin typeface="Calibri"/>
              <a:ea typeface="Calibri"/>
              <a:cs typeface="Calibri"/>
              <a:sym typeface="Calibri"/>
            </a:endParaRPr>
          </a:p>
          <a:p>
            <a:pPr marL="0" marR="0" lvl="0" indent="0" algn="ctr" rtl="0">
              <a:lnSpc>
                <a:spcPct val="131894"/>
              </a:lnSpc>
              <a:spcBef>
                <a:spcPts val="0"/>
              </a:spcBef>
              <a:spcAft>
                <a:spcPts val="0"/>
              </a:spcAft>
              <a:buClr>
                <a:srgbClr val="FFFFFF"/>
              </a:buClr>
              <a:buSzPts val="834"/>
              <a:buFont typeface="Calibri"/>
              <a:buNone/>
            </a:pPr>
            <a:r>
              <a:rPr lang="en-US" sz="1300" dirty="0">
                <a:solidFill>
                  <a:srgbClr val="FFFFFF"/>
                </a:solidFill>
                <a:latin typeface="Calibri"/>
                <a:ea typeface="Calibri"/>
                <a:cs typeface="Calibri"/>
                <a:sym typeface="Calibri"/>
              </a:rPr>
              <a:t>220530V</a:t>
            </a:r>
            <a:endParaRPr sz="1300" dirty="0">
              <a:solidFill>
                <a:srgbClr val="FFFFFF"/>
              </a:solidFill>
              <a:latin typeface="Calibri"/>
              <a:ea typeface="Calibri"/>
              <a:cs typeface="Calibri"/>
              <a:sym typeface="Calibri"/>
            </a:endParaRPr>
          </a:p>
          <a:p>
            <a:pPr marL="0" marR="0" lvl="0" indent="0" algn="ctr" rtl="0">
              <a:lnSpc>
                <a:spcPct val="131894"/>
              </a:lnSpc>
              <a:spcBef>
                <a:spcPts val="0"/>
              </a:spcBef>
              <a:spcAft>
                <a:spcPts val="0"/>
              </a:spcAft>
              <a:buClr>
                <a:srgbClr val="FFFFFF"/>
              </a:buClr>
              <a:buSzPts val="834"/>
              <a:buFont typeface="Calibri"/>
              <a:buNone/>
            </a:pPr>
            <a:r>
              <a:rPr lang="en-US" sz="1300" dirty="0">
                <a:solidFill>
                  <a:srgbClr val="FFFFFF"/>
                </a:solidFill>
                <a:latin typeface="Calibri"/>
                <a:ea typeface="Calibri"/>
                <a:cs typeface="Calibri"/>
                <a:sym typeface="Calibri"/>
              </a:rPr>
              <a:t>220319H</a:t>
            </a:r>
            <a:endParaRPr sz="1300" dirty="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94"/>
        <p:cNvGrpSpPr/>
        <p:nvPr/>
      </p:nvGrpSpPr>
      <p:grpSpPr>
        <a:xfrm>
          <a:off x="0" y="0"/>
          <a:ext cx="0" cy="0"/>
          <a:chOff x="0" y="0"/>
          <a:chExt cx="0" cy="0"/>
        </a:xfrm>
      </p:grpSpPr>
      <p:sp>
        <p:nvSpPr>
          <p:cNvPr id="195" name="Google Shape;195;p12"/>
          <p:cNvSpPr/>
          <p:nvPr/>
        </p:nvSpPr>
        <p:spPr>
          <a:xfrm>
            <a:off x="0" y="-103909"/>
            <a:ext cx="9144000" cy="6198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0" y="494380"/>
            <a:ext cx="9144000" cy="213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428625" y="181841"/>
            <a:ext cx="8286900" cy="312600"/>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E94560"/>
              </a:buClr>
              <a:buSzPts val="1602"/>
              <a:buFont typeface="Calibri"/>
              <a:buNone/>
            </a:pPr>
            <a:r>
              <a:rPr lang="en-US" sz="1602" b="1" i="0" u="none" strike="noStrike" cap="none" dirty="0">
                <a:solidFill>
                  <a:srgbClr val="E94560"/>
                </a:solidFill>
                <a:latin typeface="Calibri"/>
                <a:ea typeface="Calibri"/>
                <a:cs typeface="Calibri"/>
                <a:sym typeface="Calibri"/>
              </a:rPr>
              <a:t>🔴 DEMO V</a:t>
            </a:r>
            <a:r>
              <a:rPr lang="en-US" sz="1602" b="1" dirty="0">
                <a:solidFill>
                  <a:srgbClr val="E94560"/>
                </a:solidFill>
                <a:latin typeface="Calibri"/>
                <a:ea typeface="Calibri"/>
                <a:cs typeface="Calibri"/>
                <a:sym typeface="Calibri"/>
              </a:rPr>
              <a:t>IDEO</a:t>
            </a:r>
            <a:endParaRPr sz="1602" b="0" i="0" u="none" strike="noStrike" cap="none" dirty="0">
              <a:solidFill>
                <a:schemeClr val="dk1"/>
              </a:solidFill>
              <a:latin typeface="Calibri"/>
              <a:ea typeface="Calibri"/>
              <a:cs typeface="Calibri"/>
              <a:sym typeface="Calibri"/>
            </a:endParaRPr>
          </a:p>
        </p:txBody>
      </p:sp>
      <p:grpSp>
        <p:nvGrpSpPr>
          <p:cNvPr id="198" name="Google Shape;198;p12"/>
          <p:cNvGrpSpPr/>
          <p:nvPr/>
        </p:nvGrpSpPr>
        <p:grpSpPr>
          <a:xfrm>
            <a:off x="428476" y="4546861"/>
            <a:ext cx="8605476" cy="396993"/>
            <a:chOff x="4714875" y="4171559"/>
            <a:chExt cx="4000500" cy="471488"/>
          </a:xfrm>
        </p:grpSpPr>
        <p:sp>
          <p:nvSpPr>
            <p:cNvPr id="199" name="Google Shape;199;p12"/>
            <p:cNvSpPr/>
            <p:nvPr/>
          </p:nvSpPr>
          <p:spPr>
            <a:xfrm>
              <a:off x="4714875" y="4171559"/>
              <a:ext cx="4000500" cy="471488"/>
            </a:xfrm>
            <a:prstGeom prst="rect">
              <a:avLst/>
            </a:prstGeom>
            <a:solidFill>
              <a:srgbClr val="E9456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4714875" y="4171559"/>
              <a:ext cx="21431" cy="471488"/>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4800600" y="4283592"/>
              <a:ext cx="3829200" cy="300000"/>
            </a:xfrm>
            <a:prstGeom prst="rect">
              <a:avLst/>
            </a:prstGeom>
            <a:noFill/>
            <a:ln>
              <a:noFill/>
            </a:ln>
          </p:spPr>
          <p:txBody>
            <a:bodyPr spcFirstLastPara="1" wrap="square" lIns="0" tIns="0" rIns="0" bIns="0" anchor="t" anchorCtr="0">
              <a:spAutoFit/>
            </a:bodyPr>
            <a:lstStyle/>
            <a:p>
              <a:pPr marL="0" marR="0" lvl="0" indent="0" algn="l" rtl="0">
                <a:lnSpc>
                  <a:spcPct val="175695"/>
                </a:lnSpc>
                <a:spcBef>
                  <a:spcPts val="0"/>
                </a:spcBef>
                <a:spcAft>
                  <a:spcPts val="0"/>
                </a:spcAft>
                <a:buClr>
                  <a:srgbClr val="FFFFFF"/>
                </a:buClr>
                <a:buSzPts val="683"/>
                <a:buFont typeface="Calibri"/>
                <a:buNone/>
              </a:pPr>
              <a:r>
                <a:rPr lang="en-US" sz="1083" b="1" i="0" u="none" strike="noStrike" cap="none">
                  <a:solidFill>
                    <a:srgbClr val="FFFFFF"/>
                  </a:solidFill>
                  <a:latin typeface="Calibri"/>
                  <a:ea typeface="Calibri"/>
                  <a:cs typeface="Calibri"/>
                  <a:sym typeface="Calibri"/>
                </a:rPr>
                <a:t>💡 Key Insight: All actions are logged in Azure Table Storage and visible in the real-time dashboard, demonstrating full-stack IoT integration.</a:t>
              </a:r>
              <a:endParaRPr sz="1083" b="0" i="0" u="none" strike="noStrike" cap="none">
                <a:solidFill>
                  <a:schemeClr val="dk1"/>
                </a:solidFill>
                <a:latin typeface="Calibri"/>
                <a:ea typeface="Calibri"/>
                <a:cs typeface="Calibri"/>
                <a:sym typeface="Calibri"/>
              </a:endParaRPr>
            </a:p>
          </p:txBody>
        </p:sp>
      </p:grpSp>
      <p:pic>
        <p:nvPicPr>
          <p:cNvPr id="2" name="Smart Lock Demo">
            <a:hlinkClick r:id="" action="ppaction://media"/>
            <a:extLst>
              <a:ext uri="{FF2B5EF4-FFF2-40B4-BE49-F238E27FC236}">
                <a16:creationId xmlns:a16="http://schemas.microsoft.com/office/drawing/2014/main" id="{4EF8C9FE-CBD4-E854-6F94-73264545EA8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62812" y="638623"/>
            <a:ext cx="6909845" cy="3886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g3b0415dc663_6_25"/>
          <p:cNvSpPr/>
          <p:nvPr/>
        </p:nvSpPr>
        <p:spPr>
          <a:xfrm>
            <a:off x="0" y="-103909"/>
            <a:ext cx="9144000" cy="6198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3b0415dc663_6_25"/>
          <p:cNvSpPr/>
          <p:nvPr/>
        </p:nvSpPr>
        <p:spPr>
          <a:xfrm>
            <a:off x="0" y="494380"/>
            <a:ext cx="9144000" cy="213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3b0415dc663_6_25"/>
          <p:cNvSpPr/>
          <p:nvPr/>
        </p:nvSpPr>
        <p:spPr>
          <a:xfrm>
            <a:off x="428625" y="181841"/>
            <a:ext cx="8286900" cy="312600"/>
          </a:xfrm>
          <a:prstGeom prst="rect">
            <a:avLst/>
          </a:prstGeom>
          <a:noFill/>
          <a:ln>
            <a:noFill/>
          </a:ln>
        </p:spPr>
        <p:txBody>
          <a:bodyPr spcFirstLastPara="1" wrap="square" lIns="0" tIns="0" rIns="0" bIns="0" anchor="t" anchorCtr="0">
            <a:noAutofit/>
          </a:bodyPr>
          <a:lstStyle/>
          <a:p>
            <a:pPr marL="0" marR="0" lvl="0" indent="0" algn="l" rtl="0">
              <a:lnSpc>
                <a:spcPct val="137328"/>
              </a:lnSpc>
              <a:spcBef>
                <a:spcPts val="0"/>
              </a:spcBef>
              <a:spcAft>
                <a:spcPts val="0"/>
              </a:spcAft>
              <a:buClr>
                <a:srgbClr val="E94560"/>
              </a:buClr>
              <a:buSzPts val="1602"/>
              <a:buFont typeface="Calibri"/>
              <a:buNone/>
            </a:pPr>
            <a:r>
              <a:rPr lang="en-US" sz="1602" b="1">
                <a:solidFill>
                  <a:srgbClr val="E94560"/>
                </a:solidFill>
                <a:latin typeface="Calibri"/>
                <a:ea typeface="Calibri"/>
                <a:cs typeface="Calibri"/>
                <a:sym typeface="Calibri"/>
              </a:rPr>
              <a:t>Scan The QR - Access the Dashboard</a:t>
            </a:r>
            <a:endParaRPr sz="1602" b="0" i="0" u="none" strike="noStrike" cap="none">
              <a:solidFill>
                <a:schemeClr val="dk1"/>
              </a:solidFill>
              <a:latin typeface="Calibri"/>
              <a:ea typeface="Calibri"/>
              <a:cs typeface="Calibri"/>
              <a:sym typeface="Calibri"/>
            </a:endParaRPr>
          </a:p>
        </p:txBody>
      </p:sp>
      <p:pic>
        <p:nvPicPr>
          <p:cNvPr id="210" name="Google Shape;210;g3b0415dc663_6_25" title="adobe-express-qr-code (1).png"/>
          <p:cNvPicPr preferRelativeResize="0"/>
          <p:nvPr/>
        </p:nvPicPr>
        <p:blipFill>
          <a:blip r:embed="rId4">
            <a:alphaModFix/>
          </a:blip>
          <a:stretch>
            <a:fillRect/>
          </a:stretch>
        </p:blipFill>
        <p:spPr>
          <a:xfrm>
            <a:off x="152400" y="668291"/>
            <a:ext cx="4322809" cy="4322809"/>
          </a:xfrm>
          <a:prstGeom prst="rect">
            <a:avLst/>
          </a:prstGeom>
          <a:noFill/>
          <a:ln>
            <a:noFill/>
          </a:ln>
        </p:spPr>
      </p:pic>
      <p:sp>
        <p:nvSpPr>
          <p:cNvPr id="211" name="Google Shape;211;g3b0415dc663_6_25"/>
          <p:cNvSpPr/>
          <p:nvPr/>
        </p:nvSpPr>
        <p:spPr>
          <a:xfrm>
            <a:off x="5593750" y="2025600"/>
            <a:ext cx="2216700" cy="1092300"/>
          </a:xfrm>
          <a:prstGeom prst="rect">
            <a:avLst/>
          </a:prstGeom>
          <a:noFill/>
          <a:ln>
            <a:noFill/>
          </a:ln>
        </p:spPr>
        <p:txBody>
          <a:bodyPr spcFirstLastPara="1" wrap="square" lIns="0" tIns="0" rIns="0" bIns="0" anchor="t" anchorCtr="0">
            <a:noAutofit/>
          </a:bodyPr>
          <a:lstStyle/>
          <a:p>
            <a:pPr marL="0" marR="0" lvl="0" indent="0" algn="l" rtl="0">
              <a:lnSpc>
                <a:spcPct val="135593"/>
              </a:lnSpc>
              <a:spcBef>
                <a:spcPts val="0"/>
              </a:spcBef>
              <a:spcAft>
                <a:spcPts val="0"/>
              </a:spcAft>
              <a:buClr>
                <a:srgbClr val="53A8B6"/>
              </a:buClr>
              <a:buSzPts val="885"/>
              <a:buFont typeface="Calibri"/>
              <a:buNone/>
            </a:pPr>
            <a:r>
              <a:rPr lang="en-US" sz="2085" b="1">
                <a:solidFill>
                  <a:schemeClr val="lt1"/>
                </a:solidFill>
                <a:latin typeface="Calibri"/>
                <a:ea typeface="Calibri"/>
                <a:cs typeface="Calibri"/>
                <a:sym typeface="Calibri"/>
              </a:rPr>
              <a:t>Password: 1234</a:t>
            </a:r>
            <a:endParaRPr sz="2085" b="0" i="0" u="none" strike="noStrike" cap="none">
              <a:solidFill>
                <a:schemeClr val="lt1"/>
              </a:solidFill>
              <a:latin typeface="Calibri"/>
              <a:ea typeface="Calibri"/>
              <a:cs typeface="Calibri"/>
              <a:sym typeface="Calibri"/>
            </a:endParaRPr>
          </a:p>
        </p:txBody>
      </p:sp>
      <p:pic>
        <p:nvPicPr>
          <p:cNvPr id="212" name="Google Shape;212;g3b0415dc663_6_25" title="Shushing Face Joypixels Sticker - Shushing Face Joypixels Secret - Discover &amp; Share GIFs.gif"/>
          <p:cNvPicPr preferRelativeResize="0"/>
          <p:nvPr/>
        </p:nvPicPr>
        <p:blipFill>
          <a:blip r:embed="rId5">
            <a:alphaModFix/>
          </a:blip>
          <a:stretch>
            <a:fillRect/>
          </a:stretch>
        </p:blipFill>
        <p:spPr>
          <a:xfrm>
            <a:off x="7320540" y="1404252"/>
            <a:ext cx="1429750" cy="164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17"/>
        <p:cNvGrpSpPr/>
        <p:nvPr/>
      </p:nvGrpSpPr>
      <p:grpSpPr>
        <a:xfrm>
          <a:off x="0" y="0"/>
          <a:ext cx="0" cy="0"/>
          <a:chOff x="0" y="0"/>
          <a:chExt cx="0" cy="0"/>
        </a:xfrm>
      </p:grpSpPr>
      <p:sp>
        <p:nvSpPr>
          <p:cNvPr id="218" name="Google Shape;218;p13"/>
          <p:cNvSpPr/>
          <p:nvPr/>
        </p:nvSpPr>
        <p:spPr>
          <a:xfrm>
            <a:off x="0" y="0"/>
            <a:ext cx="9144000" cy="4143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19" name="Google Shape;219;p13"/>
          <p:cNvSpPr/>
          <p:nvPr/>
        </p:nvSpPr>
        <p:spPr>
          <a:xfrm>
            <a:off x="0" y="400194"/>
            <a:ext cx="9144000" cy="141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20" name="Google Shape;220;p13"/>
          <p:cNvSpPr/>
          <p:nvPr/>
        </p:nvSpPr>
        <p:spPr>
          <a:xfrm>
            <a:off x="428625" y="114937"/>
            <a:ext cx="8286600" cy="209100"/>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53A8B6"/>
              </a:buClr>
              <a:buSzPts val="1602"/>
              <a:buFont typeface="Calibri"/>
              <a:buNone/>
            </a:pPr>
            <a:r>
              <a:rPr lang="en-US" sz="1902" b="1" i="0" u="none" strike="noStrike" cap="none">
                <a:solidFill>
                  <a:srgbClr val="53A8B6"/>
                </a:solidFill>
                <a:latin typeface="Calibri"/>
                <a:ea typeface="Calibri"/>
                <a:cs typeface="Calibri"/>
                <a:sym typeface="Calibri"/>
              </a:rPr>
              <a:t>The Backwards Flow</a:t>
            </a:r>
            <a:endParaRPr sz="1902" b="0" i="0" u="none" strike="noStrike" cap="none">
              <a:solidFill>
                <a:schemeClr val="dk1"/>
              </a:solidFill>
              <a:latin typeface="Calibri"/>
              <a:ea typeface="Calibri"/>
              <a:cs typeface="Calibri"/>
              <a:sym typeface="Calibri"/>
            </a:endParaRPr>
          </a:p>
        </p:txBody>
      </p:sp>
      <p:sp>
        <p:nvSpPr>
          <p:cNvPr id="221" name="Google Shape;221;p13"/>
          <p:cNvSpPr/>
          <p:nvPr/>
        </p:nvSpPr>
        <p:spPr>
          <a:xfrm>
            <a:off x="3571867" y="519649"/>
            <a:ext cx="2000100" cy="595200"/>
          </a:xfrm>
          <a:prstGeom prst="rect">
            <a:avLst/>
          </a:prstGeom>
          <a:solidFill>
            <a:srgbClr val="53A8B6">
              <a:alpha val="9803"/>
            </a:srgbClr>
          </a:solidFill>
          <a:ln w="18275" cap="flat" cmpd="sng">
            <a:solidFill>
              <a:srgbClr val="53A8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22" name="Google Shape;222;p13"/>
          <p:cNvSpPr/>
          <p:nvPr/>
        </p:nvSpPr>
        <p:spPr>
          <a:xfrm>
            <a:off x="3714742" y="594230"/>
            <a:ext cx="1714500" cy="135000"/>
          </a:xfrm>
          <a:prstGeom prst="rect">
            <a:avLst/>
          </a:prstGeom>
          <a:noFill/>
          <a:ln>
            <a:noFill/>
          </a:ln>
        </p:spPr>
        <p:txBody>
          <a:bodyPr spcFirstLastPara="1" wrap="square" lIns="0" tIns="0" rIns="0" bIns="0" anchor="t" anchorCtr="0">
            <a:spAutoFit/>
          </a:bodyPr>
          <a:lstStyle/>
          <a:p>
            <a:pPr marL="0" marR="0" lvl="0" indent="0" algn="ctr" rtl="0">
              <a:lnSpc>
                <a:spcPct val="140306"/>
              </a:lnSpc>
              <a:spcBef>
                <a:spcPts val="0"/>
              </a:spcBef>
              <a:spcAft>
                <a:spcPts val="0"/>
              </a:spcAft>
              <a:buClr>
                <a:srgbClr val="53A8B6"/>
              </a:buClr>
              <a:buSzPts val="784"/>
              <a:buFont typeface="Calibri"/>
              <a:buNone/>
            </a:pPr>
            <a:r>
              <a:rPr lang="en-US" sz="1084" b="1" i="0" u="none" strike="noStrike" cap="none">
                <a:solidFill>
                  <a:srgbClr val="53A8B6"/>
                </a:solidFill>
                <a:latin typeface="Calibri"/>
                <a:ea typeface="Calibri"/>
                <a:cs typeface="Calibri"/>
                <a:sym typeface="Calibri"/>
              </a:rPr>
              <a:t>1. Web Browser</a:t>
            </a:r>
            <a:endParaRPr sz="1084" b="0" i="0" u="none" strike="noStrike" cap="none">
              <a:solidFill>
                <a:schemeClr val="dk1"/>
              </a:solidFill>
              <a:latin typeface="Calibri"/>
              <a:ea typeface="Calibri"/>
              <a:cs typeface="Calibri"/>
              <a:sym typeface="Calibri"/>
            </a:endParaRPr>
          </a:p>
        </p:txBody>
      </p:sp>
      <p:sp>
        <p:nvSpPr>
          <p:cNvPr id="223" name="Google Shape;223;p13"/>
          <p:cNvSpPr/>
          <p:nvPr/>
        </p:nvSpPr>
        <p:spPr>
          <a:xfrm>
            <a:off x="3714742" y="766699"/>
            <a:ext cx="1714500" cy="1008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B0B0B0"/>
              </a:buClr>
              <a:buSzPts val="621"/>
              <a:buFont typeface="Calibri"/>
              <a:buNone/>
            </a:pPr>
            <a:r>
              <a:rPr lang="en-US" sz="921" b="0" i="0" u="none" strike="noStrike" cap="none">
                <a:solidFill>
                  <a:srgbClr val="B0B0B0"/>
                </a:solidFill>
                <a:latin typeface="Calibri"/>
                <a:ea typeface="Calibri"/>
                <a:cs typeface="Calibri"/>
                <a:sym typeface="Calibri"/>
              </a:rPr>
              <a:t>HTTPS / WebSocket</a:t>
            </a:r>
            <a:endParaRPr sz="921" b="0" i="0" u="none" strike="noStrike" cap="none">
              <a:solidFill>
                <a:schemeClr val="dk1"/>
              </a:solidFill>
              <a:latin typeface="Calibri"/>
              <a:ea typeface="Calibri"/>
              <a:cs typeface="Calibri"/>
              <a:sym typeface="Calibri"/>
            </a:endParaRPr>
          </a:p>
        </p:txBody>
      </p:sp>
      <p:sp>
        <p:nvSpPr>
          <p:cNvPr id="224" name="Google Shape;224;p13"/>
          <p:cNvSpPr/>
          <p:nvPr/>
        </p:nvSpPr>
        <p:spPr>
          <a:xfrm>
            <a:off x="3571867" y="1239048"/>
            <a:ext cx="2000100" cy="595200"/>
          </a:xfrm>
          <a:prstGeom prst="rect">
            <a:avLst/>
          </a:prstGeom>
          <a:solidFill>
            <a:srgbClr val="53A8B6">
              <a:alpha val="9803"/>
            </a:srgbClr>
          </a:solidFill>
          <a:ln w="18275" cap="flat" cmpd="sng">
            <a:solidFill>
              <a:srgbClr val="53A8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25" name="Google Shape;225;p13"/>
          <p:cNvSpPr/>
          <p:nvPr/>
        </p:nvSpPr>
        <p:spPr>
          <a:xfrm>
            <a:off x="3714742" y="1313630"/>
            <a:ext cx="1714500" cy="135000"/>
          </a:xfrm>
          <a:prstGeom prst="rect">
            <a:avLst/>
          </a:prstGeom>
          <a:noFill/>
          <a:ln>
            <a:noFill/>
          </a:ln>
        </p:spPr>
        <p:txBody>
          <a:bodyPr spcFirstLastPara="1" wrap="square" lIns="0" tIns="0" rIns="0" bIns="0" anchor="t" anchorCtr="0">
            <a:spAutoFit/>
          </a:bodyPr>
          <a:lstStyle/>
          <a:p>
            <a:pPr marL="0" marR="0" lvl="0" indent="0" algn="ctr" rtl="0">
              <a:lnSpc>
                <a:spcPct val="140306"/>
              </a:lnSpc>
              <a:spcBef>
                <a:spcPts val="0"/>
              </a:spcBef>
              <a:spcAft>
                <a:spcPts val="0"/>
              </a:spcAft>
              <a:buClr>
                <a:srgbClr val="53A8B6"/>
              </a:buClr>
              <a:buSzPts val="784"/>
              <a:buFont typeface="Calibri"/>
              <a:buNone/>
            </a:pPr>
            <a:r>
              <a:rPr lang="en-US" sz="1084" b="1" i="0" u="none" strike="noStrike" cap="none">
                <a:solidFill>
                  <a:srgbClr val="53A8B6"/>
                </a:solidFill>
                <a:latin typeface="Calibri"/>
                <a:ea typeface="Calibri"/>
                <a:cs typeface="Calibri"/>
                <a:sym typeface="Calibri"/>
              </a:rPr>
              <a:t>2. Azure App Service</a:t>
            </a:r>
            <a:endParaRPr sz="1084" b="0" i="0" u="none" strike="noStrike" cap="none">
              <a:solidFill>
                <a:schemeClr val="dk1"/>
              </a:solidFill>
              <a:latin typeface="Calibri"/>
              <a:ea typeface="Calibri"/>
              <a:cs typeface="Calibri"/>
              <a:sym typeface="Calibri"/>
            </a:endParaRPr>
          </a:p>
        </p:txBody>
      </p:sp>
      <p:sp>
        <p:nvSpPr>
          <p:cNvPr id="226" name="Google Shape;226;p13"/>
          <p:cNvSpPr/>
          <p:nvPr/>
        </p:nvSpPr>
        <p:spPr>
          <a:xfrm>
            <a:off x="3714742" y="1486099"/>
            <a:ext cx="1714500" cy="1008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B0B0B0"/>
              </a:buClr>
              <a:buSzPts val="621"/>
              <a:buFont typeface="Calibri"/>
              <a:buNone/>
            </a:pPr>
            <a:r>
              <a:rPr lang="en-US" sz="921" b="0" i="0" u="none" strike="noStrike" cap="none">
                <a:solidFill>
                  <a:srgbClr val="B0B0B0"/>
                </a:solidFill>
                <a:latin typeface="Calibri"/>
                <a:ea typeface="Calibri"/>
                <a:cs typeface="Calibri"/>
                <a:sym typeface="Calibri"/>
              </a:rPr>
              <a:t>Node-RED Dashboard Logic</a:t>
            </a:r>
            <a:endParaRPr sz="921" b="0" i="0" u="none" strike="noStrike" cap="none">
              <a:solidFill>
                <a:schemeClr val="dk1"/>
              </a:solidFill>
              <a:latin typeface="Calibri"/>
              <a:ea typeface="Calibri"/>
              <a:cs typeface="Calibri"/>
              <a:sym typeface="Calibri"/>
            </a:endParaRPr>
          </a:p>
        </p:txBody>
      </p:sp>
      <p:sp>
        <p:nvSpPr>
          <p:cNvPr id="227" name="Google Shape;227;p13"/>
          <p:cNvSpPr/>
          <p:nvPr/>
        </p:nvSpPr>
        <p:spPr>
          <a:xfrm>
            <a:off x="3571867" y="1958448"/>
            <a:ext cx="2000100" cy="595200"/>
          </a:xfrm>
          <a:prstGeom prst="rect">
            <a:avLst/>
          </a:prstGeom>
          <a:solidFill>
            <a:srgbClr val="53A8B6">
              <a:alpha val="9803"/>
            </a:srgbClr>
          </a:solidFill>
          <a:ln w="18275" cap="flat" cmpd="sng">
            <a:solidFill>
              <a:srgbClr val="53A8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28" name="Google Shape;228;p13"/>
          <p:cNvSpPr/>
          <p:nvPr/>
        </p:nvSpPr>
        <p:spPr>
          <a:xfrm>
            <a:off x="3714742" y="2033029"/>
            <a:ext cx="1714500" cy="135000"/>
          </a:xfrm>
          <a:prstGeom prst="rect">
            <a:avLst/>
          </a:prstGeom>
          <a:noFill/>
          <a:ln>
            <a:noFill/>
          </a:ln>
        </p:spPr>
        <p:txBody>
          <a:bodyPr spcFirstLastPara="1" wrap="square" lIns="0" tIns="0" rIns="0" bIns="0" anchor="t" anchorCtr="0">
            <a:spAutoFit/>
          </a:bodyPr>
          <a:lstStyle/>
          <a:p>
            <a:pPr marL="0" marR="0" lvl="0" indent="0" algn="ctr" rtl="0">
              <a:lnSpc>
                <a:spcPct val="140306"/>
              </a:lnSpc>
              <a:spcBef>
                <a:spcPts val="0"/>
              </a:spcBef>
              <a:spcAft>
                <a:spcPts val="0"/>
              </a:spcAft>
              <a:buClr>
                <a:srgbClr val="53A8B6"/>
              </a:buClr>
              <a:buSzPts val="784"/>
              <a:buFont typeface="Calibri"/>
              <a:buNone/>
            </a:pPr>
            <a:r>
              <a:rPr lang="en-US" sz="1084" b="1" i="0" u="none" strike="noStrike" cap="none">
                <a:solidFill>
                  <a:srgbClr val="53A8B6"/>
                </a:solidFill>
                <a:latin typeface="Calibri"/>
                <a:ea typeface="Calibri"/>
                <a:cs typeface="Calibri"/>
                <a:sym typeface="Calibri"/>
              </a:rPr>
              <a:t>3. Azure IoT Hub</a:t>
            </a:r>
            <a:endParaRPr sz="1084" b="0" i="0" u="none" strike="noStrike" cap="none">
              <a:solidFill>
                <a:schemeClr val="dk1"/>
              </a:solidFill>
              <a:latin typeface="Calibri"/>
              <a:ea typeface="Calibri"/>
              <a:cs typeface="Calibri"/>
              <a:sym typeface="Calibri"/>
            </a:endParaRPr>
          </a:p>
        </p:txBody>
      </p:sp>
      <p:sp>
        <p:nvSpPr>
          <p:cNvPr id="229" name="Google Shape;229;p13"/>
          <p:cNvSpPr/>
          <p:nvPr/>
        </p:nvSpPr>
        <p:spPr>
          <a:xfrm>
            <a:off x="3714742" y="2205499"/>
            <a:ext cx="1714500" cy="1008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B0B0B0"/>
              </a:buClr>
              <a:buSzPts val="621"/>
              <a:buFont typeface="Calibri"/>
              <a:buNone/>
            </a:pPr>
            <a:r>
              <a:rPr lang="en-US" sz="921" b="0" i="0" u="none" strike="noStrike" cap="none">
                <a:solidFill>
                  <a:srgbClr val="B0B0B0"/>
                </a:solidFill>
                <a:latin typeface="Calibri"/>
                <a:ea typeface="Calibri"/>
                <a:cs typeface="Calibri"/>
                <a:sym typeface="Calibri"/>
              </a:rPr>
              <a:t>C2D Message (Cloud-to-Device)</a:t>
            </a:r>
            <a:endParaRPr sz="921" b="0" i="0" u="none" strike="noStrike" cap="none">
              <a:solidFill>
                <a:schemeClr val="dk1"/>
              </a:solidFill>
              <a:latin typeface="Calibri"/>
              <a:ea typeface="Calibri"/>
              <a:cs typeface="Calibri"/>
              <a:sym typeface="Calibri"/>
            </a:endParaRPr>
          </a:p>
        </p:txBody>
      </p:sp>
      <p:sp>
        <p:nvSpPr>
          <p:cNvPr id="230" name="Google Shape;230;p13"/>
          <p:cNvSpPr/>
          <p:nvPr/>
        </p:nvSpPr>
        <p:spPr>
          <a:xfrm>
            <a:off x="3524400" y="2677847"/>
            <a:ext cx="2095200" cy="595200"/>
          </a:xfrm>
          <a:prstGeom prst="rect">
            <a:avLst/>
          </a:prstGeom>
          <a:solidFill>
            <a:srgbClr val="53A8B6">
              <a:alpha val="9803"/>
            </a:srgbClr>
          </a:solidFill>
          <a:ln w="18275" cap="flat" cmpd="sng">
            <a:solidFill>
              <a:srgbClr val="53A8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31" name="Google Shape;231;p13"/>
          <p:cNvSpPr/>
          <p:nvPr/>
        </p:nvSpPr>
        <p:spPr>
          <a:xfrm>
            <a:off x="3681563" y="2752429"/>
            <a:ext cx="1780800" cy="135000"/>
          </a:xfrm>
          <a:prstGeom prst="rect">
            <a:avLst/>
          </a:prstGeom>
          <a:noFill/>
          <a:ln>
            <a:noFill/>
          </a:ln>
        </p:spPr>
        <p:txBody>
          <a:bodyPr spcFirstLastPara="1" wrap="square" lIns="0" tIns="0" rIns="0" bIns="0" anchor="t" anchorCtr="0">
            <a:spAutoFit/>
          </a:bodyPr>
          <a:lstStyle/>
          <a:p>
            <a:pPr marL="0" marR="0" lvl="0" indent="0" algn="ctr" rtl="0">
              <a:lnSpc>
                <a:spcPct val="140306"/>
              </a:lnSpc>
              <a:spcBef>
                <a:spcPts val="0"/>
              </a:spcBef>
              <a:spcAft>
                <a:spcPts val="0"/>
              </a:spcAft>
              <a:buClr>
                <a:srgbClr val="53A8B6"/>
              </a:buClr>
              <a:buSzPts val="784"/>
              <a:buFont typeface="Calibri"/>
              <a:buNone/>
            </a:pPr>
            <a:r>
              <a:rPr lang="en-US" sz="1084" b="1" i="0" u="none" strike="noStrike" cap="none">
                <a:solidFill>
                  <a:srgbClr val="53A8B6"/>
                </a:solidFill>
                <a:latin typeface="Calibri"/>
                <a:ea typeface="Calibri"/>
                <a:cs typeface="Calibri"/>
                <a:sym typeface="Calibri"/>
              </a:rPr>
              <a:t>4. Raspberry Pi Gateway</a:t>
            </a:r>
            <a:endParaRPr sz="1084" b="0" i="0" u="none" strike="noStrike" cap="none">
              <a:solidFill>
                <a:schemeClr val="dk1"/>
              </a:solidFill>
              <a:latin typeface="Calibri"/>
              <a:ea typeface="Calibri"/>
              <a:cs typeface="Calibri"/>
              <a:sym typeface="Calibri"/>
            </a:endParaRPr>
          </a:p>
        </p:txBody>
      </p:sp>
      <p:sp>
        <p:nvSpPr>
          <p:cNvPr id="232" name="Google Shape;232;p13"/>
          <p:cNvSpPr/>
          <p:nvPr/>
        </p:nvSpPr>
        <p:spPr>
          <a:xfrm>
            <a:off x="3681563" y="2924898"/>
            <a:ext cx="1780800" cy="1008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B0B0B0"/>
              </a:buClr>
              <a:buSzPts val="621"/>
              <a:buFont typeface="Calibri"/>
              <a:buNone/>
            </a:pPr>
            <a:r>
              <a:rPr lang="en-US" sz="921" b="0" i="0" u="none" strike="noStrike" cap="none">
                <a:solidFill>
                  <a:srgbClr val="B0B0B0"/>
                </a:solidFill>
                <a:latin typeface="Calibri"/>
                <a:ea typeface="Calibri"/>
                <a:cs typeface="Calibri"/>
                <a:sym typeface="Calibri"/>
              </a:rPr>
              <a:t>MQTT Subscription (TLS Port 8883)</a:t>
            </a:r>
            <a:endParaRPr sz="921" b="0" i="0" u="none" strike="noStrike" cap="none">
              <a:solidFill>
                <a:schemeClr val="dk1"/>
              </a:solidFill>
              <a:latin typeface="Calibri"/>
              <a:ea typeface="Calibri"/>
              <a:cs typeface="Calibri"/>
              <a:sym typeface="Calibri"/>
            </a:endParaRPr>
          </a:p>
        </p:txBody>
      </p:sp>
      <p:sp>
        <p:nvSpPr>
          <p:cNvPr id="233" name="Google Shape;233;p13"/>
          <p:cNvSpPr/>
          <p:nvPr/>
        </p:nvSpPr>
        <p:spPr>
          <a:xfrm>
            <a:off x="3571867" y="3397247"/>
            <a:ext cx="2000100" cy="595200"/>
          </a:xfrm>
          <a:prstGeom prst="rect">
            <a:avLst/>
          </a:prstGeom>
          <a:solidFill>
            <a:srgbClr val="53A8B6">
              <a:alpha val="9803"/>
            </a:srgbClr>
          </a:solidFill>
          <a:ln w="18275" cap="flat" cmpd="sng">
            <a:solidFill>
              <a:srgbClr val="53A8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34" name="Google Shape;234;p13"/>
          <p:cNvSpPr/>
          <p:nvPr/>
        </p:nvSpPr>
        <p:spPr>
          <a:xfrm>
            <a:off x="3714742" y="3471828"/>
            <a:ext cx="1714500" cy="135000"/>
          </a:xfrm>
          <a:prstGeom prst="rect">
            <a:avLst/>
          </a:prstGeom>
          <a:noFill/>
          <a:ln>
            <a:noFill/>
          </a:ln>
        </p:spPr>
        <p:txBody>
          <a:bodyPr spcFirstLastPara="1" wrap="square" lIns="0" tIns="0" rIns="0" bIns="0" anchor="t" anchorCtr="0">
            <a:spAutoFit/>
          </a:bodyPr>
          <a:lstStyle/>
          <a:p>
            <a:pPr marL="0" marR="0" lvl="0" indent="0" algn="ctr" rtl="0">
              <a:lnSpc>
                <a:spcPct val="140306"/>
              </a:lnSpc>
              <a:spcBef>
                <a:spcPts val="0"/>
              </a:spcBef>
              <a:spcAft>
                <a:spcPts val="0"/>
              </a:spcAft>
              <a:buClr>
                <a:srgbClr val="53A8B6"/>
              </a:buClr>
              <a:buSzPts val="784"/>
              <a:buFont typeface="Calibri"/>
              <a:buNone/>
            </a:pPr>
            <a:r>
              <a:rPr lang="en-US" sz="1084" b="1" i="0" u="none" strike="noStrike" cap="none">
                <a:solidFill>
                  <a:srgbClr val="53A8B6"/>
                </a:solidFill>
                <a:latin typeface="Calibri"/>
                <a:ea typeface="Calibri"/>
                <a:cs typeface="Calibri"/>
                <a:sym typeface="Calibri"/>
              </a:rPr>
              <a:t>5. Arduino UNO</a:t>
            </a:r>
            <a:endParaRPr sz="1084" b="0" i="0" u="none" strike="noStrike" cap="none">
              <a:solidFill>
                <a:schemeClr val="dk1"/>
              </a:solidFill>
              <a:latin typeface="Calibri"/>
              <a:ea typeface="Calibri"/>
              <a:cs typeface="Calibri"/>
              <a:sym typeface="Calibri"/>
            </a:endParaRPr>
          </a:p>
        </p:txBody>
      </p:sp>
      <p:sp>
        <p:nvSpPr>
          <p:cNvPr id="235" name="Google Shape;235;p13"/>
          <p:cNvSpPr/>
          <p:nvPr/>
        </p:nvSpPr>
        <p:spPr>
          <a:xfrm>
            <a:off x="3714742" y="3644298"/>
            <a:ext cx="1714500" cy="1008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B0B0B0"/>
              </a:buClr>
              <a:buSzPts val="621"/>
              <a:buFont typeface="Calibri"/>
              <a:buNone/>
            </a:pPr>
            <a:r>
              <a:rPr lang="en-US" sz="921" b="0" i="0" u="none" strike="noStrike" cap="none">
                <a:solidFill>
                  <a:srgbClr val="B0B0B0"/>
                </a:solidFill>
                <a:latin typeface="Calibri"/>
                <a:ea typeface="Calibri"/>
                <a:cs typeface="Calibri"/>
                <a:sym typeface="Calibri"/>
              </a:rPr>
              <a:t>Serial UART / USB (/dev/ttyACM0)</a:t>
            </a:r>
            <a:endParaRPr sz="921" b="0" i="0" u="none" strike="noStrike" cap="none">
              <a:solidFill>
                <a:schemeClr val="dk1"/>
              </a:solidFill>
              <a:latin typeface="Calibri"/>
              <a:ea typeface="Calibri"/>
              <a:cs typeface="Calibri"/>
              <a:sym typeface="Calibri"/>
            </a:endParaRPr>
          </a:p>
        </p:txBody>
      </p:sp>
      <p:sp>
        <p:nvSpPr>
          <p:cNvPr id="236" name="Google Shape;236;p13"/>
          <p:cNvSpPr/>
          <p:nvPr/>
        </p:nvSpPr>
        <p:spPr>
          <a:xfrm>
            <a:off x="3571867" y="4116647"/>
            <a:ext cx="2000100" cy="595200"/>
          </a:xfrm>
          <a:prstGeom prst="rect">
            <a:avLst/>
          </a:prstGeom>
          <a:solidFill>
            <a:srgbClr val="53A8B6">
              <a:alpha val="9803"/>
            </a:srgbClr>
          </a:solidFill>
          <a:ln w="18275" cap="flat" cmpd="sng">
            <a:solidFill>
              <a:srgbClr val="53A8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237" name="Google Shape;237;p13"/>
          <p:cNvSpPr/>
          <p:nvPr/>
        </p:nvSpPr>
        <p:spPr>
          <a:xfrm>
            <a:off x="3714742" y="4191228"/>
            <a:ext cx="1714500" cy="135000"/>
          </a:xfrm>
          <a:prstGeom prst="rect">
            <a:avLst/>
          </a:prstGeom>
          <a:noFill/>
          <a:ln>
            <a:noFill/>
          </a:ln>
        </p:spPr>
        <p:txBody>
          <a:bodyPr spcFirstLastPara="1" wrap="square" lIns="0" tIns="0" rIns="0" bIns="0" anchor="t" anchorCtr="0">
            <a:spAutoFit/>
          </a:bodyPr>
          <a:lstStyle/>
          <a:p>
            <a:pPr marL="0" marR="0" lvl="0" indent="0" algn="ctr" rtl="0">
              <a:lnSpc>
                <a:spcPct val="140306"/>
              </a:lnSpc>
              <a:spcBef>
                <a:spcPts val="0"/>
              </a:spcBef>
              <a:spcAft>
                <a:spcPts val="0"/>
              </a:spcAft>
              <a:buClr>
                <a:srgbClr val="53A8B6"/>
              </a:buClr>
              <a:buSzPts val="784"/>
              <a:buFont typeface="Calibri"/>
              <a:buNone/>
            </a:pPr>
            <a:r>
              <a:rPr lang="en-US" sz="1084" b="1" i="0" u="none" strike="noStrike" cap="none">
                <a:solidFill>
                  <a:srgbClr val="53A8B6"/>
                </a:solidFill>
                <a:latin typeface="Calibri"/>
                <a:ea typeface="Calibri"/>
                <a:cs typeface="Calibri"/>
                <a:sym typeface="Calibri"/>
              </a:rPr>
              <a:t>6. Servo Motor</a:t>
            </a:r>
            <a:endParaRPr sz="1084" b="0" i="0" u="none" strike="noStrike" cap="none">
              <a:solidFill>
                <a:schemeClr val="dk1"/>
              </a:solidFill>
              <a:latin typeface="Calibri"/>
              <a:ea typeface="Calibri"/>
              <a:cs typeface="Calibri"/>
              <a:sym typeface="Calibri"/>
            </a:endParaRPr>
          </a:p>
        </p:txBody>
      </p:sp>
      <p:sp>
        <p:nvSpPr>
          <p:cNvPr id="238" name="Google Shape;238;p13"/>
          <p:cNvSpPr/>
          <p:nvPr/>
        </p:nvSpPr>
        <p:spPr>
          <a:xfrm>
            <a:off x="3714742" y="4363697"/>
            <a:ext cx="1714500" cy="1008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B0B0B0"/>
              </a:buClr>
              <a:buSzPts val="621"/>
              <a:buFont typeface="Calibri"/>
              <a:buNone/>
            </a:pPr>
            <a:r>
              <a:rPr lang="en-US" sz="921" b="0" i="0" u="none" strike="noStrike" cap="none">
                <a:solidFill>
                  <a:srgbClr val="B0B0B0"/>
                </a:solidFill>
                <a:latin typeface="Calibri"/>
                <a:ea typeface="Calibri"/>
                <a:cs typeface="Calibri"/>
                <a:sym typeface="Calibri"/>
              </a:rPr>
              <a:t>PWM Control Signal</a:t>
            </a:r>
            <a:endParaRPr sz="921"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14"/>
          <p:cNvSpPr/>
          <p:nvPr/>
        </p:nvSpPr>
        <p:spPr>
          <a:xfrm>
            <a:off x="0" y="0"/>
            <a:ext cx="9144000" cy="61972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0" y="598289"/>
            <a:ext cx="9144000" cy="21431"/>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428625" y="285750"/>
            <a:ext cx="8286750" cy="312539"/>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E94560"/>
              </a:buClr>
              <a:buSzPts val="1602"/>
              <a:buFont typeface="Calibri"/>
              <a:buNone/>
            </a:pPr>
            <a:r>
              <a:rPr lang="en-US" sz="1602" b="1" i="0" u="none" strike="noStrike" cap="none">
                <a:solidFill>
                  <a:srgbClr val="E94560"/>
                </a:solidFill>
                <a:latin typeface="Calibri"/>
                <a:ea typeface="Calibri"/>
                <a:cs typeface="Calibri"/>
                <a:sym typeface="Calibri"/>
              </a:rPr>
              <a:t>Security Architecture: Three Pillars of Protection</a:t>
            </a:r>
            <a:endParaRPr sz="1602" b="0" i="0" u="none" strike="noStrike" cap="none">
              <a:solidFill>
                <a:schemeClr val="dk1"/>
              </a:solidFill>
              <a:latin typeface="Calibri"/>
              <a:ea typeface="Calibri"/>
              <a:cs typeface="Calibri"/>
              <a:sym typeface="Calibri"/>
            </a:endParaRPr>
          </a:p>
        </p:txBody>
      </p:sp>
      <p:sp>
        <p:nvSpPr>
          <p:cNvPr id="247" name="Google Shape;247;p14"/>
          <p:cNvSpPr/>
          <p:nvPr/>
        </p:nvSpPr>
        <p:spPr>
          <a:xfrm>
            <a:off x="428650" y="945569"/>
            <a:ext cx="2667000" cy="2599800"/>
          </a:xfrm>
          <a:prstGeom prst="rect">
            <a:avLst/>
          </a:prstGeom>
          <a:solidFill>
            <a:srgbClr val="0F4C75">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428625" y="909796"/>
            <a:ext cx="2667000" cy="429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081452" y="909794"/>
            <a:ext cx="14400" cy="2561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28650" y="3471271"/>
            <a:ext cx="26670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28647" y="909794"/>
            <a:ext cx="14400" cy="25758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571500" y="731202"/>
            <a:ext cx="357300" cy="357300"/>
          </a:xfrm>
          <a:prstGeom prst="ellipse">
            <a:avLst/>
          </a:prstGeom>
          <a:solidFill>
            <a:srgbClr val="FF6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571500" y="731202"/>
            <a:ext cx="357300" cy="357300"/>
          </a:xfrm>
          <a:prstGeom prst="rect">
            <a:avLst/>
          </a:prstGeom>
          <a:noFill/>
          <a:ln>
            <a:noFill/>
          </a:ln>
        </p:spPr>
        <p:txBody>
          <a:bodyPr spcFirstLastPara="1" wrap="square" lIns="0" tIns="0" rIns="0" bIns="0" anchor="ctr" anchorCtr="0">
            <a:spAutoFit/>
          </a:bodyPr>
          <a:lstStyle/>
          <a:p>
            <a:pPr marL="0" marR="0" lvl="0" indent="0" algn="ctr" rtl="0">
              <a:lnSpc>
                <a:spcPct val="134115"/>
              </a:lnSpc>
              <a:spcBef>
                <a:spcPts val="0"/>
              </a:spcBef>
              <a:spcAft>
                <a:spcPts val="0"/>
              </a:spcAft>
              <a:buClr>
                <a:srgbClr val="FFFFFF"/>
              </a:buClr>
              <a:buSzPts val="1193"/>
              <a:buFont typeface="Calibri"/>
              <a:buNone/>
            </a:pPr>
            <a:r>
              <a:rPr lang="en-US" sz="1193" b="1" i="0" u="none" strike="noStrike" cap="none">
                <a:solidFill>
                  <a:srgbClr val="FFFFFF"/>
                </a:solidFill>
                <a:latin typeface="Calibri"/>
                <a:ea typeface="Calibri"/>
                <a:cs typeface="Calibri"/>
                <a:sym typeface="Calibri"/>
              </a:rPr>
              <a:t>1</a:t>
            </a:r>
            <a:endParaRPr sz="1193" b="0" i="0" u="none" strike="noStrike" cap="none">
              <a:solidFill>
                <a:schemeClr val="dk1"/>
              </a:solidFill>
              <a:latin typeface="Calibri"/>
              <a:ea typeface="Calibri"/>
              <a:cs typeface="Calibri"/>
              <a:sym typeface="Calibri"/>
            </a:endParaRPr>
          </a:p>
        </p:txBody>
      </p:sp>
      <p:sp>
        <p:nvSpPr>
          <p:cNvPr id="254" name="Google Shape;254;p14"/>
          <p:cNvSpPr/>
          <p:nvPr/>
        </p:nvSpPr>
        <p:spPr>
          <a:xfrm>
            <a:off x="571500" y="1209934"/>
            <a:ext cx="2381100" cy="155400"/>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53A8B6"/>
              </a:buClr>
              <a:buSzPts val="784"/>
              <a:buFont typeface="Calibri"/>
              <a:buNone/>
            </a:pPr>
            <a:r>
              <a:rPr lang="en-US" sz="1184" b="1" i="0" u="none" strike="noStrike" cap="none">
                <a:solidFill>
                  <a:srgbClr val="53A8B6"/>
                </a:solidFill>
                <a:latin typeface="Calibri"/>
                <a:ea typeface="Calibri"/>
                <a:cs typeface="Calibri"/>
                <a:sym typeface="Calibri"/>
              </a:rPr>
              <a:t>Device Identity</a:t>
            </a:r>
            <a:endParaRPr sz="1184" b="0" i="0" u="none" strike="noStrike" cap="none">
              <a:solidFill>
                <a:srgbClr val="53A8B6"/>
              </a:solidFill>
              <a:latin typeface="Calibri"/>
              <a:ea typeface="Calibri"/>
              <a:cs typeface="Calibri"/>
              <a:sym typeface="Calibri"/>
            </a:endParaRPr>
          </a:p>
        </p:txBody>
      </p:sp>
      <p:sp>
        <p:nvSpPr>
          <p:cNvPr id="255" name="Google Shape;255;p14"/>
          <p:cNvSpPr/>
          <p:nvPr/>
        </p:nvSpPr>
        <p:spPr>
          <a:xfrm>
            <a:off x="571575" y="1554800"/>
            <a:ext cx="2381100" cy="357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FFFFFF"/>
              </a:buClr>
              <a:buSzPts val="727"/>
              <a:buFont typeface="Calibri"/>
              <a:buNone/>
            </a:pPr>
            <a:r>
              <a:rPr lang="en-US" sz="927" b="1" i="0" u="none" strike="noStrike" cap="none">
                <a:solidFill>
                  <a:srgbClr val="FFFFFF"/>
                </a:solidFill>
                <a:latin typeface="Calibri"/>
                <a:ea typeface="Calibri"/>
                <a:cs typeface="Calibri"/>
                <a:sym typeface="Calibri"/>
              </a:rPr>
              <a:t>Each RPi has a unique identity registered in Azure IoT Hub's Identity Registry.</a:t>
            </a:r>
            <a:endParaRPr sz="927" b="1" i="0" u="none" strike="noStrike" cap="none">
              <a:solidFill>
                <a:schemeClr val="dk1"/>
              </a:solidFill>
              <a:latin typeface="Calibri"/>
              <a:ea typeface="Calibri"/>
              <a:cs typeface="Calibri"/>
              <a:sym typeface="Calibri"/>
            </a:endParaRPr>
          </a:p>
        </p:txBody>
      </p:sp>
      <p:sp>
        <p:nvSpPr>
          <p:cNvPr id="256" name="Google Shape;256;p14"/>
          <p:cNvSpPr/>
          <p:nvPr/>
        </p:nvSpPr>
        <p:spPr>
          <a:xfrm>
            <a:off x="571675" y="2216575"/>
            <a:ext cx="2476500" cy="2601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00" b="0" i="0" u="none" strike="noStrike" cap="none">
                <a:solidFill>
                  <a:srgbClr val="EFEFEF"/>
                </a:solidFill>
                <a:latin typeface="Calibri"/>
                <a:ea typeface="Calibri"/>
                <a:cs typeface="Calibri"/>
                <a:sym typeface="Calibri"/>
              </a:rPr>
              <a:t>Prevents spoofing attacks by validating device credentials.</a:t>
            </a:r>
            <a:endParaRPr sz="900" b="0" i="0" u="none" strike="noStrike" cap="none">
              <a:solidFill>
                <a:srgbClr val="EFEFEF"/>
              </a:solidFill>
              <a:latin typeface="Calibri"/>
              <a:ea typeface="Calibri"/>
              <a:cs typeface="Calibri"/>
              <a:sym typeface="Calibri"/>
            </a:endParaRPr>
          </a:p>
        </p:txBody>
      </p:sp>
      <p:sp>
        <p:nvSpPr>
          <p:cNvPr id="258" name="Google Shape;258;p14"/>
          <p:cNvSpPr/>
          <p:nvPr/>
        </p:nvSpPr>
        <p:spPr>
          <a:xfrm>
            <a:off x="571500" y="2667607"/>
            <a:ext cx="2381100" cy="1161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00" b="0" i="0" u="none" strike="noStrike" cap="none" dirty="0">
                <a:solidFill>
                  <a:srgbClr val="EFEFEF"/>
                </a:solidFill>
                <a:latin typeface="Calibri"/>
                <a:ea typeface="Calibri"/>
                <a:cs typeface="Calibri"/>
                <a:sym typeface="Calibri"/>
              </a:rPr>
              <a:t>Only authenticated devices can publish telemetry.</a:t>
            </a:r>
            <a:endParaRPr sz="900" b="0" i="0" u="none" strike="noStrike" cap="none" dirty="0">
              <a:solidFill>
                <a:srgbClr val="EFEFEF"/>
              </a:solidFill>
              <a:latin typeface="Calibri"/>
              <a:ea typeface="Calibri"/>
              <a:cs typeface="Calibri"/>
              <a:sym typeface="Calibri"/>
            </a:endParaRPr>
          </a:p>
        </p:txBody>
      </p:sp>
      <p:sp>
        <p:nvSpPr>
          <p:cNvPr id="259" name="Google Shape;259;p14"/>
          <p:cNvSpPr/>
          <p:nvPr/>
        </p:nvSpPr>
        <p:spPr>
          <a:xfrm>
            <a:off x="3238500" y="909794"/>
            <a:ext cx="2667000" cy="2529000"/>
          </a:xfrm>
          <a:prstGeom prst="rect">
            <a:avLst/>
          </a:prstGeom>
          <a:solidFill>
            <a:srgbClr val="0F4C75">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3238491" y="909796"/>
            <a:ext cx="2667000" cy="429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5876892" y="909794"/>
            <a:ext cx="28500" cy="2561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238604" y="3459383"/>
            <a:ext cx="26670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flipH="1">
            <a:off x="3240949" y="909794"/>
            <a:ext cx="14400" cy="2561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3381366" y="731202"/>
            <a:ext cx="357300" cy="357300"/>
          </a:xfrm>
          <a:prstGeom prst="ellipse">
            <a:avLst/>
          </a:prstGeom>
          <a:solidFill>
            <a:srgbClr val="FF6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3381366" y="731202"/>
            <a:ext cx="357300" cy="357300"/>
          </a:xfrm>
          <a:prstGeom prst="rect">
            <a:avLst/>
          </a:prstGeom>
          <a:noFill/>
          <a:ln>
            <a:noFill/>
          </a:ln>
        </p:spPr>
        <p:txBody>
          <a:bodyPr spcFirstLastPara="1" wrap="square" lIns="0" tIns="0" rIns="0" bIns="0" anchor="ctr" anchorCtr="0">
            <a:spAutoFit/>
          </a:bodyPr>
          <a:lstStyle/>
          <a:p>
            <a:pPr marL="0" marR="0" lvl="0" indent="0" algn="ctr" rtl="0">
              <a:lnSpc>
                <a:spcPct val="134115"/>
              </a:lnSpc>
              <a:spcBef>
                <a:spcPts val="0"/>
              </a:spcBef>
              <a:spcAft>
                <a:spcPts val="0"/>
              </a:spcAft>
              <a:buClr>
                <a:srgbClr val="FFFFFF"/>
              </a:buClr>
              <a:buSzPts val="1193"/>
              <a:buFont typeface="Calibri"/>
              <a:buNone/>
            </a:pPr>
            <a:r>
              <a:rPr lang="en-US" sz="1193" b="1" i="0" u="none" strike="noStrike" cap="none">
                <a:solidFill>
                  <a:srgbClr val="FFFFFF"/>
                </a:solidFill>
                <a:latin typeface="Calibri"/>
                <a:ea typeface="Calibri"/>
                <a:cs typeface="Calibri"/>
                <a:sym typeface="Calibri"/>
              </a:rPr>
              <a:t>2</a:t>
            </a:r>
            <a:endParaRPr sz="1193" b="0" i="0" u="none" strike="noStrike" cap="none">
              <a:solidFill>
                <a:schemeClr val="dk1"/>
              </a:solidFill>
              <a:latin typeface="Calibri"/>
              <a:ea typeface="Calibri"/>
              <a:cs typeface="Calibri"/>
              <a:sym typeface="Calibri"/>
            </a:endParaRPr>
          </a:p>
        </p:txBody>
      </p:sp>
      <p:sp>
        <p:nvSpPr>
          <p:cNvPr id="266" name="Google Shape;266;p14"/>
          <p:cNvSpPr/>
          <p:nvPr/>
        </p:nvSpPr>
        <p:spPr>
          <a:xfrm>
            <a:off x="3381366" y="1194786"/>
            <a:ext cx="2381100" cy="155400"/>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53A8B6"/>
              </a:buClr>
              <a:buSzPts val="784"/>
              <a:buFont typeface="Calibri"/>
              <a:buNone/>
            </a:pPr>
            <a:r>
              <a:rPr lang="en-US" sz="1184" b="1" i="0" u="none" strike="noStrike" cap="none">
                <a:solidFill>
                  <a:srgbClr val="53A8B6"/>
                </a:solidFill>
                <a:latin typeface="Calibri"/>
                <a:ea typeface="Calibri"/>
                <a:cs typeface="Calibri"/>
                <a:sym typeface="Calibri"/>
              </a:rPr>
              <a:t>Access Control</a:t>
            </a:r>
            <a:endParaRPr sz="1184" b="0" i="0" u="none" strike="noStrike" cap="none">
              <a:solidFill>
                <a:schemeClr val="dk1"/>
              </a:solidFill>
              <a:latin typeface="Calibri"/>
              <a:ea typeface="Calibri"/>
              <a:cs typeface="Calibri"/>
              <a:sym typeface="Calibri"/>
            </a:endParaRPr>
          </a:p>
        </p:txBody>
      </p:sp>
      <p:sp>
        <p:nvSpPr>
          <p:cNvPr id="267" name="Google Shape;267;p14"/>
          <p:cNvSpPr/>
          <p:nvPr/>
        </p:nvSpPr>
        <p:spPr>
          <a:xfrm>
            <a:off x="3381375" y="1542565"/>
            <a:ext cx="2381100" cy="357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FFFFFF"/>
              </a:buClr>
              <a:buSzPts val="727"/>
              <a:buFont typeface="Calibri"/>
              <a:buNone/>
            </a:pPr>
            <a:r>
              <a:rPr lang="en-US" sz="927" b="1" i="0" u="none" strike="noStrike" cap="none">
                <a:solidFill>
                  <a:srgbClr val="FFFFFF"/>
                </a:solidFill>
                <a:latin typeface="Calibri"/>
                <a:ea typeface="Calibri"/>
                <a:cs typeface="Calibri"/>
                <a:sym typeface="Calibri"/>
              </a:rPr>
              <a:t>SAS Tokens enforce Principle of Least Privilege for database access.</a:t>
            </a:r>
            <a:endParaRPr sz="927" b="1" i="0" u="none" strike="noStrike" cap="none">
              <a:solidFill>
                <a:schemeClr val="dk1"/>
              </a:solidFill>
              <a:latin typeface="Calibri"/>
              <a:ea typeface="Calibri"/>
              <a:cs typeface="Calibri"/>
              <a:sym typeface="Calibri"/>
            </a:endParaRPr>
          </a:p>
        </p:txBody>
      </p:sp>
      <p:sp>
        <p:nvSpPr>
          <p:cNvPr id="268" name="Google Shape;268;p14"/>
          <p:cNvSpPr/>
          <p:nvPr/>
        </p:nvSpPr>
        <p:spPr>
          <a:xfrm>
            <a:off x="3400954" y="2206975"/>
            <a:ext cx="2288400" cy="1299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00" b="0" i="0" u="none" strike="noStrike" cap="none">
                <a:solidFill>
                  <a:srgbClr val="EFEFEF"/>
                </a:solidFill>
                <a:latin typeface="Calibri"/>
                <a:ea typeface="Calibri"/>
                <a:cs typeface="Calibri"/>
                <a:sym typeface="Calibri"/>
              </a:rPr>
              <a:t>Time-limited tokens that expire automatically.</a:t>
            </a:r>
            <a:endParaRPr sz="900" b="0" i="0" u="none" strike="noStrike" cap="none">
              <a:solidFill>
                <a:srgbClr val="EFEFEF"/>
              </a:solidFill>
              <a:latin typeface="Calibri"/>
              <a:ea typeface="Calibri"/>
              <a:cs typeface="Calibri"/>
              <a:sym typeface="Calibri"/>
            </a:endParaRPr>
          </a:p>
        </p:txBody>
      </p:sp>
      <p:sp>
        <p:nvSpPr>
          <p:cNvPr id="269" name="Google Shape;269;p14"/>
          <p:cNvSpPr/>
          <p:nvPr/>
        </p:nvSpPr>
        <p:spPr>
          <a:xfrm>
            <a:off x="3391797" y="2456600"/>
            <a:ext cx="2431200" cy="2601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00" b="0" i="0" u="none" strike="noStrike" cap="none">
                <a:solidFill>
                  <a:srgbClr val="EFEFEF"/>
                </a:solidFill>
                <a:latin typeface="Calibri"/>
                <a:ea typeface="Calibri"/>
                <a:cs typeface="Calibri"/>
                <a:sym typeface="Calibri"/>
              </a:rPr>
              <a:t>Each token grants only necessary permissions (read/write logs).</a:t>
            </a:r>
            <a:endParaRPr sz="900" b="0" i="0" u="none" strike="noStrike" cap="none">
              <a:solidFill>
                <a:srgbClr val="EFEFEF"/>
              </a:solidFill>
              <a:latin typeface="Calibri"/>
              <a:ea typeface="Calibri"/>
              <a:cs typeface="Calibri"/>
              <a:sym typeface="Calibri"/>
            </a:endParaRPr>
          </a:p>
        </p:txBody>
      </p:sp>
      <p:sp>
        <p:nvSpPr>
          <p:cNvPr id="270" name="Google Shape;270;p14"/>
          <p:cNvSpPr/>
          <p:nvPr/>
        </p:nvSpPr>
        <p:spPr>
          <a:xfrm>
            <a:off x="3391291" y="2905276"/>
            <a:ext cx="2476500" cy="2601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00" b="0" i="0" u="none" strike="noStrike" cap="none">
                <a:solidFill>
                  <a:srgbClr val="EFEFEF"/>
                </a:solidFill>
                <a:latin typeface="Calibri"/>
                <a:ea typeface="Calibri"/>
                <a:cs typeface="Calibri"/>
                <a:sym typeface="Calibri"/>
              </a:rPr>
              <a:t>Prevents privilege escalation and lateral movement.</a:t>
            </a:r>
            <a:endParaRPr sz="900" b="0" i="0" u="none" strike="noStrike" cap="none">
              <a:solidFill>
                <a:srgbClr val="EFEFEF"/>
              </a:solidFill>
              <a:latin typeface="Calibri"/>
              <a:ea typeface="Calibri"/>
              <a:cs typeface="Calibri"/>
              <a:sym typeface="Calibri"/>
            </a:endParaRPr>
          </a:p>
        </p:txBody>
      </p:sp>
      <p:sp>
        <p:nvSpPr>
          <p:cNvPr id="271" name="Google Shape;271;p14"/>
          <p:cNvSpPr/>
          <p:nvPr/>
        </p:nvSpPr>
        <p:spPr>
          <a:xfrm>
            <a:off x="6048350" y="909794"/>
            <a:ext cx="2667000" cy="2529000"/>
          </a:xfrm>
          <a:prstGeom prst="rect">
            <a:avLst/>
          </a:prstGeom>
          <a:solidFill>
            <a:srgbClr val="0F4C75">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6048356" y="909796"/>
            <a:ext cx="2667000" cy="429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8686725" y="909794"/>
            <a:ext cx="28500" cy="25290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6048356" y="3438758"/>
            <a:ext cx="26670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6048371" y="909794"/>
            <a:ext cx="14400" cy="25290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6191231" y="731202"/>
            <a:ext cx="357300" cy="357300"/>
          </a:xfrm>
          <a:prstGeom prst="ellipse">
            <a:avLst/>
          </a:prstGeom>
          <a:solidFill>
            <a:srgbClr val="FF6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6191231" y="731202"/>
            <a:ext cx="357300" cy="357300"/>
          </a:xfrm>
          <a:prstGeom prst="rect">
            <a:avLst/>
          </a:prstGeom>
          <a:noFill/>
          <a:ln>
            <a:noFill/>
          </a:ln>
        </p:spPr>
        <p:txBody>
          <a:bodyPr spcFirstLastPara="1" wrap="square" lIns="0" tIns="0" rIns="0" bIns="0" anchor="ctr" anchorCtr="0">
            <a:spAutoFit/>
          </a:bodyPr>
          <a:lstStyle/>
          <a:p>
            <a:pPr marL="0" marR="0" lvl="0" indent="0" algn="ctr" rtl="0">
              <a:lnSpc>
                <a:spcPct val="134115"/>
              </a:lnSpc>
              <a:spcBef>
                <a:spcPts val="0"/>
              </a:spcBef>
              <a:spcAft>
                <a:spcPts val="0"/>
              </a:spcAft>
              <a:buClr>
                <a:srgbClr val="FFFFFF"/>
              </a:buClr>
              <a:buSzPts val="1193"/>
              <a:buFont typeface="Calibri"/>
              <a:buNone/>
            </a:pPr>
            <a:r>
              <a:rPr lang="en-US" sz="1193" b="1" i="0" u="none" strike="noStrike" cap="none">
                <a:solidFill>
                  <a:srgbClr val="FFFFFF"/>
                </a:solidFill>
                <a:latin typeface="Calibri"/>
                <a:ea typeface="Calibri"/>
                <a:cs typeface="Calibri"/>
                <a:sym typeface="Calibri"/>
              </a:rPr>
              <a:t>3</a:t>
            </a:r>
            <a:endParaRPr sz="1193" b="0" i="0" u="none" strike="noStrike" cap="none">
              <a:solidFill>
                <a:schemeClr val="dk1"/>
              </a:solidFill>
              <a:latin typeface="Calibri"/>
              <a:ea typeface="Calibri"/>
              <a:cs typeface="Calibri"/>
              <a:sym typeface="Calibri"/>
            </a:endParaRPr>
          </a:p>
        </p:txBody>
      </p:sp>
      <p:sp>
        <p:nvSpPr>
          <p:cNvPr id="278" name="Google Shape;278;p14"/>
          <p:cNvSpPr/>
          <p:nvPr/>
        </p:nvSpPr>
        <p:spPr>
          <a:xfrm>
            <a:off x="6191231" y="1186978"/>
            <a:ext cx="2381400" cy="155400"/>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53A8B6"/>
              </a:buClr>
              <a:buSzPts val="784"/>
              <a:buFont typeface="Calibri"/>
              <a:buNone/>
            </a:pPr>
            <a:r>
              <a:rPr lang="en-US" sz="1184" b="1" i="0" u="none" strike="noStrike" cap="none">
                <a:solidFill>
                  <a:srgbClr val="53A8B6"/>
                </a:solidFill>
                <a:latin typeface="Calibri"/>
                <a:ea typeface="Calibri"/>
                <a:cs typeface="Calibri"/>
                <a:sym typeface="Calibri"/>
              </a:rPr>
              <a:t>Physical Security</a:t>
            </a:r>
            <a:endParaRPr sz="1184" b="0" i="0" u="none" strike="noStrike" cap="none">
              <a:solidFill>
                <a:schemeClr val="dk1"/>
              </a:solidFill>
              <a:latin typeface="Calibri"/>
              <a:ea typeface="Calibri"/>
              <a:cs typeface="Calibri"/>
              <a:sym typeface="Calibri"/>
            </a:endParaRPr>
          </a:p>
        </p:txBody>
      </p:sp>
      <p:sp>
        <p:nvSpPr>
          <p:cNvPr id="279" name="Google Shape;279;p14"/>
          <p:cNvSpPr/>
          <p:nvPr/>
        </p:nvSpPr>
        <p:spPr>
          <a:xfrm>
            <a:off x="6191225" y="1542545"/>
            <a:ext cx="2381400" cy="357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FFFFFF"/>
              </a:buClr>
              <a:buSzPts val="727"/>
              <a:buFont typeface="Calibri"/>
              <a:buNone/>
            </a:pPr>
            <a:r>
              <a:rPr lang="en-US" sz="927" b="1" i="0" u="none" strike="noStrike" cap="none">
                <a:solidFill>
                  <a:srgbClr val="FFFFFF"/>
                </a:solidFill>
                <a:latin typeface="Calibri"/>
                <a:ea typeface="Calibri"/>
                <a:cs typeface="Calibri"/>
                <a:sym typeface="Calibri"/>
              </a:rPr>
              <a:t>Arduino is air-gapped from the internet, isolated by the RPi gateway.</a:t>
            </a:r>
            <a:endParaRPr sz="927" b="1" i="0" u="none" strike="noStrike" cap="none">
              <a:solidFill>
                <a:schemeClr val="dk1"/>
              </a:solidFill>
              <a:latin typeface="Calibri"/>
              <a:ea typeface="Calibri"/>
              <a:cs typeface="Calibri"/>
              <a:sym typeface="Calibri"/>
            </a:endParaRPr>
          </a:p>
        </p:txBody>
      </p:sp>
      <p:sp>
        <p:nvSpPr>
          <p:cNvPr id="280" name="Google Shape;280;p14"/>
          <p:cNvSpPr/>
          <p:nvPr/>
        </p:nvSpPr>
        <p:spPr>
          <a:xfrm>
            <a:off x="6284100" y="2182000"/>
            <a:ext cx="2252700" cy="1299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00" b="0" i="0" u="none" strike="noStrike" cap="none">
                <a:solidFill>
                  <a:srgbClr val="EFEFEF"/>
                </a:solidFill>
                <a:latin typeface="Calibri"/>
                <a:ea typeface="Calibri"/>
                <a:cs typeface="Calibri"/>
                <a:sym typeface="Calibri"/>
              </a:rPr>
              <a:t>Cannot be hacked directly from the web.</a:t>
            </a:r>
            <a:endParaRPr sz="900" b="0" i="0" u="none" strike="noStrike" cap="none">
              <a:solidFill>
                <a:srgbClr val="EFEFEF"/>
              </a:solidFill>
              <a:latin typeface="Calibri"/>
              <a:ea typeface="Calibri"/>
              <a:cs typeface="Calibri"/>
              <a:sym typeface="Calibri"/>
            </a:endParaRPr>
          </a:p>
        </p:txBody>
      </p:sp>
      <p:sp>
        <p:nvSpPr>
          <p:cNvPr id="281" name="Google Shape;281;p14"/>
          <p:cNvSpPr/>
          <p:nvPr/>
        </p:nvSpPr>
        <p:spPr>
          <a:xfrm>
            <a:off x="6284100" y="2416025"/>
            <a:ext cx="2381100" cy="1299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00" b="0" i="0" u="none" strike="noStrike" cap="none">
                <a:solidFill>
                  <a:srgbClr val="EFEFEF"/>
                </a:solidFill>
                <a:latin typeface="Calibri"/>
                <a:ea typeface="Calibri"/>
                <a:cs typeface="Calibri"/>
                <a:sym typeface="Calibri"/>
              </a:rPr>
              <a:t>All network communication goes through RPi.</a:t>
            </a:r>
            <a:endParaRPr sz="900" b="0" i="0" u="none" strike="noStrike" cap="none">
              <a:solidFill>
                <a:srgbClr val="EFEFEF"/>
              </a:solidFill>
              <a:latin typeface="Calibri"/>
              <a:ea typeface="Calibri"/>
              <a:cs typeface="Calibri"/>
              <a:sym typeface="Calibri"/>
            </a:endParaRPr>
          </a:p>
        </p:txBody>
      </p:sp>
      <p:sp>
        <p:nvSpPr>
          <p:cNvPr id="282" name="Google Shape;282;p14"/>
          <p:cNvSpPr/>
          <p:nvPr/>
        </p:nvSpPr>
        <p:spPr>
          <a:xfrm>
            <a:off x="6284100" y="2673440"/>
            <a:ext cx="2288400" cy="3126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00" b="0" i="0" u="none" strike="noStrike" cap="none">
                <a:solidFill>
                  <a:srgbClr val="EFEFEF"/>
                </a:solidFill>
                <a:latin typeface="Calibri"/>
                <a:ea typeface="Calibri"/>
                <a:cs typeface="Calibri"/>
                <a:sym typeface="Calibri"/>
              </a:rPr>
              <a:t>Lock logic remains functional even if cloud is compromised.</a:t>
            </a:r>
            <a:endParaRPr sz="900" b="0" i="0" u="none" strike="noStrike" cap="none">
              <a:solidFill>
                <a:srgbClr val="EFEFEF"/>
              </a:solidFill>
              <a:latin typeface="Calibri"/>
              <a:ea typeface="Calibri"/>
              <a:cs typeface="Calibri"/>
              <a:sym typeface="Calibri"/>
            </a:endParaRPr>
          </a:p>
        </p:txBody>
      </p:sp>
      <p:sp>
        <p:nvSpPr>
          <p:cNvPr id="283" name="Google Shape;283;p14"/>
          <p:cNvSpPr/>
          <p:nvPr/>
        </p:nvSpPr>
        <p:spPr>
          <a:xfrm>
            <a:off x="428625" y="3751500"/>
            <a:ext cx="8286600" cy="1392000"/>
          </a:xfrm>
          <a:prstGeom prst="rect">
            <a:avLst/>
          </a:prstGeom>
          <a:solidFill>
            <a:srgbClr val="53A8B6">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686800" y="4141589"/>
            <a:ext cx="28575" cy="1001911"/>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28625" y="4141589"/>
            <a:ext cx="28575" cy="1001911"/>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469425" y="3889872"/>
            <a:ext cx="8001000" cy="116100"/>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E94560"/>
              </a:buClr>
              <a:buSzPts val="584"/>
              <a:buFont typeface="Calibri"/>
              <a:buNone/>
            </a:pPr>
            <a:r>
              <a:rPr lang="en-US" sz="1084" b="1" i="0" u="none" strike="noStrike" cap="none">
                <a:solidFill>
                  <a:srgbClr val="E94560"/>
                </a:solidFill>
                <a:latin typeface="Calibri"/>
                <a:ea typeface="Calibri"/>
                <a:cs typeface="Calibri"/>
                <a:sym typeface="Calibri"/>
              </a:rPr>
              <a:t>🔐 Overall Security Posture</a:t>
            </a:r>
            <a:endParaRPr sz="1084" b="0" i="0" u="none" strike="noStrike" cap="none">
              <a:solidFill>
                <a:schemeClr val="dk1"/>
              </a:solidFill>
              <a:latin typeface="Calibri"/>
              <a:ea typeface="Calibri"/>
              <a:cs typeface="Calibri"/>
              <a:sym typeface="Calibri"/>
            </a:endParaRPr>
          </a:p>
        </p:txBody>
      </p:sp>
      <p:sp>
        <p:nvSpPr>
          <p:cNvPr id="287" name="Google Shape;287;p14"/>
          <p:cNvSpPr/>
          <p:nvPr/>
        </p:nvSpPr>
        <p:spPr>
          <a:xfrm>
            <a:off x="581752" y="4283802"/>
            <a:ext cx="8001000" cy="811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FFFFFF"/>
              </a:buClr>
              <a:buSzPts val="780"/>
              <a:buFont typeface="Calibri"/>
              <a:buNone/>
            </a:pPr>
            <a:r>
              <a:rPr lang="en-US" sz="1000">
                <a:solidFill>
                  <a:schemeClr val="lt1"/>
                </a:solidFill>
              </a:rPr>
              <a:t>This system uses multiple levels of protection, called </a:t>
            </a:r>
            <a:r>
              <a:rPr lang="en-US" sz="1000" b="1">
                <a:solidFill>
                  <a:schemeClr val="lt1"/>
                </a:solidFill>
              </a:rPr>
              <a:t>defense-in-depth</a:t>
            </a:r>
            <a:r>
              <a:rPr lang="en-US" sz="1000">
                <a:solidFill>
                  <a:schemeClr val="lt1"/>
                </a:solidFill>
              </a:rPr>
              <a:t>, to keep the lock secure. First, it confirms the identity of the device trying to access it, and then it only grants a temporary, </a:t>
            </a:r>
            <a:r>
              <a:rPr lang="en-US" sz="1000" b="1">
                <a:solidFill>
                  <a:schemeClr val="lt1"/>
                </a:solidFill>
              </a:rPr>
              <a:t>time-limited digital key</a:t>
            </a:r>
            <a:r>
              <a:rPr lang="en-US" sz="1000">
                <a:solidFill>
                  <a:schemeClr val="lt1"/>
                </a:solidFill>
              </a:rPr>
              <a:t>. Crucially, the physical lock mechanism, run by an </a:t>
            </a:r>
            <a:r>
              <a:rPr lang="en-US" sz="1000" b="1">
                <a:solidFill>
                  <a:schemeClr val="lt1"/>
                </a:solidFill>
              </a:rPr>
              <a:t>Arduino</a:t>
            </a:r>
            <a:r>
              <a:rPr lang="en-US" sz="1000">
                <a:solidFill>
                  <a:schemeClr val="lt1"/>
                </a:solidFill>
              </a:rPr>
              <a:t>, is physically isolated ("air-gapped"). This means that even if the network or cloud security is breached, the lock remains </a:t>
            </a:r>
            <a:r>
              <a:rPr lang="en-US" sz="1000" b="1">
                <a:solidFill>
                  <a:schemeClr val="lt1"/>
                </a:solidFill>
              </a:rPr>
              <a:t>functional and protected</a:t>
            </a:r>
            <a:r>
              <a:rPr lang="en-US" sz="1000">
                <a:solidFill>
                  <a:schemeClr val="lt1"/>
                </a:solidFill>
              </a:rPr>
              <a:t> because its core mechanism is disconnected from those digital systems.</a:t>
            </a:r>
            <a:endParaRPr sz="680" b="0" i="0" u="none" strike="noStrike" cap="non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15" title="IMG_3516-500x375.jpg"/>
          <p:cNvPicPr preferRelativeResize="0"/>
          <p:nvPr/>
        </p:nvPicPr>
        <p:blipFill rotWithShape="1">
          <a:blip r:embed="rId3">
            <a:alphaModFix/>
          </a:blip>
          <a:srcRect t="12502" b="12495"/>
          <a:stretch/>
        </p:blipFill>
        <p:spPr>
          <a:xfrm>
            <a:off x="0" y="97194"/>
            <a:ext cx="9144001" cy="5143501"/>
          </a:xfrm>
          <a:prstGeom prst="rect">
            <a:avLst/>
          </a:prstGeom>
          <a:noFill/>
          <a:ln>
            <a:noFill/>
          </a:ln>
        </p:spPr>
      </p:pic>
      <p:sp>
        <p:nvSpPr>
          <p:cNvPr id="294" name="Google Shape;294;p15"/>
          <p:cNvSpPr/>
          <p:nvPr/>
        </p:nvSpPr>
        <p:spPr>
          <a:xfrm>
            <a:off x="0" y="0"/>
            <a:ext cx="9144000" cy="6198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0" y="598289"/>
            <a:ext cx="9144000" cy="213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428625" y="285750"/>
            <a:ext cx="8286900" cy="312600"/>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E94560"/>
              </a:buClr>
              <a:buSzPts val="1602"/>
              <a:buFont typeface="Calibri"/>
              <a:buNone/>
            </a:pPr>
            <a:r>
              <a:rPr lang="en-US" sz="1602" b="1" i="0" u="none" strike="noStrike" cap="none">
                <a:solidFill>
                  <a:srgbClr val="53A8B6"/>
                </a:solidFill>
                <a:latin typeface="Calibri"/>
                <a:ea typeface="Calibri"/>
                <a:cs typeface="Calibri"/>
                <a:sym typeface="Calibri"/>
              </a:rPr>
              <a:t>Performance Metrics and System Constraints</a:t>
            </a:r>
            <a:endParaRPr sz="1602" b="0" i="0" u="none" strike="noStrike" cap="none">
              <a:solidFill>
                <a:srgbClr val="53A8B6"/>
              </a:solidFill>
              <a:latin typeface="Calibri"/>
              <a:ea typeface="Calibri"/>
              <a:cs typeface="Calibri"/>
              <a:sym typeface="Calibri"/>
            </a:endParaRPr>
          </a:p>
        </p:txBody>
      </p:sp>
      <p:sp>
        <p:nvSpPr>
          <p:cNvPr id="297" name="Google Shape;297;p15"/>
          <p:cNvSpPr/>
          <p:nvPr/>
        </p:nvSpPr>
        <p:spPr>
          <a:xfrm>
            <a:off x="428625" y="776883"/>
            <a:ext cx="4071900" cy="1269900"/>
          </a:xfrm>
          <a:prstGeom prst="rect">
            <a:avLst/>
          </a:prstGeom>
          <a:solidFill>
            <a:srgbClr val="0F4C75">
              <a:alpha val="7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428625" y="776883"/>
            <a:ext cx="4071900" cy="28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4486275" y="776883"/>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428625" y="2032397"/>
            <a:ext cx="40719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428625" y="776883"/>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557213" y="914541"/>
            <a:ext cx="3814800" cy="116100"/>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53A8B6"/>
              </a:buClr>
              <a:buSzPts val="584"/>
              <a:buFont typeface="Calibri"/>
              <a:buNone/>
            </a:pPr>
            <a:r>
              <a:rPr lang="en-US" sz="1000" b="1" i="0" u="none" strike="noStrike" cap="none">
                <a:solidFill>
                  <a:srgbClr val="E94560"/>
                </a:solidFill>
                <a:latin typeface="Calibri"/>
                <a:ea typeface="Calibri"/>
                <a:cs typeface="Calibri"/>
                <a:sym typeface="Calibri"/>
              </a:rPr>
              <a:t>Local Latency</a:t>
            </a:r>
            <a:endParaRPr sz="1000" b="0" i="0" u="none" strike="noStrike" cap="none">
              <a:solidFill>
                <a:srgbClr val="E94560"/>
              </a:solidFill>
              <a:latin typeface="Calibri"/>
              <a:ea typeface="Calibri"/>
              <a:cs typeface="Calibri"/>
              <a:sym typeface="Calibri"/>
            </a:endParaRPr>
          </a:p>
        </p:txBody>
      </p:sp>
      <p:sp>
        <p:nvSpPr>
          <p:cNvPr id="303" name="Google Shape;303;p15"/>
          <p:cNvSpPr/>
          <p:nvPr/>
        </p:nvSpPr>
        <p:spPr>
          <a:xfrm>
            <a:off x="557213" y="1186109"/>
            <a:ext cx="3814800" cy="273300"/>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53A8B6"/>
              </a:buClr>
              <a:buSzPts val="1397"/>
              <a:buFont typeface="Calibri"/>
              <a:buNone/>
            </a:pPr>
            <a:r>
              <a:rPr lang="en-US" sz="1397" b="1" i="0" u="none" strike="noStrike" cap="none">
                <a:solidFill>
                  <a:srgbClr val="E94560"/>
                </a:solidFill>
                <a:latin typeface="Calibri"/>
                <a:ea typeface="Calibri"/>
                <a:cs typeface="Calibri"/>
                <a:sym typeface="Calibri"/>
              </a:rPr>
              <a:t>&lt; 500ms</a:t>
            </a:r>
            <a:endParaRPr sz="1397" b="0" i="0" u="none" strike="noStrike" cap="none">
              <a:solidFill>
                <a:srgbClr val="E94560"/>
              </a:solidFill>
              <a:latin typeface="Calibri"/>
              <a:ea typeface="Calibri"/>
              <a:cs typeface="Calibri"/>
              <a:sym typeface="Calibri"/>
            </a:endParaRPr>
          </a:p>
        </p:txBody>
      </p:sp>
      <p:sp>
        <p:nvSpPr>
          <p:cNvPr id="304" name="Google Shape;304;p15"/>
          <p:cNvSpPr/>
          <p:nvPr/>
        </p:nvSpPr>
        <p:spPr>
          <a:xfrm>
            <a:off x="575368" y="1511336"/>
            <a:ext cx="3606600" cy="417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B0B0B0"/>
              </a:buClr>
              <a:buSzPts val="674"/>
              <a:buFont typeface="Calibri"/>
              <a:buNone/>
            </a:pPr>
            <a:r>
              <a:rPr lang="en-US" sz="1000" b="0" i="0" u="none" strike="noStrike" cap="none">
                <a:solidFill>
                  <a:srgbClr val="FFFFFF"/>
                </a:solidFill>
                <a:latin typeface="Calibri"/>
                <a:ea typeface="Calibri"/>
                <a:cs typeface="Calibri"/>
                <a:sym typeface="Calibri"/>
              </a:rPr>
              <a:t>Keypad entry to servo actuation. Real-time response with zero network dependency.</a:t>
            </a:r>
            <a:endParaRPr sz="1000" b="0" i="0" u="none" strike="noStrike" cap="none">
              <a:solidFill>
                <a:srgbClr val="FFFFFF"/>
              </a:solidFill>
              <a:latin typeface="Calibri"/>
              <a:ea typeface="Calibri"/>
              <a:cs typeface="Calibri"/>
              <a:sym typeface="Calibri"/>
            </a:endParaRPr>
          </a:p>
        </p:txBody>
      </p:sp>
      <p:sp>
        <p:nvSpPr>
          <p:cNvPr id="305" name="Google Shape;305;p15"/>
          <p:cNvSpPr/>
          <p:nvPr/>
        </p:nvSpPr>
        <p:spPr>
          <a:xfrm>
            <a:off x="4643438" y="776883"/>
            <a:ext cx="4071900" cy="1269900"/>
          </a:xfrm>
          <a:prstGeom prst="rect">
            <a:avLst/>
          </a:prstGeom>
          <a:solidFill>
            <a:srgbClr val="0F4C75">
              <a:alpha val="7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4643438" y="776883"/>
            <a:ext cx="4071900" cy="28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8701088" y="776883"/>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4643438" y="2032397"/>
            <a:ext cx="40719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4643438" y="776883"/>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4772025" y="914551"/>
            <a:ext cx="3814800" cy="204600"/>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53A8B6"/>
              </a:buClr>
              <a:buSzPts val="584"/>
              <a:buFont typeface="Calibri"/>
              <a:buNone/>
            </a:pPr>
            <a:r>
              <a:rPr lang="en-US" sz="1000" b="1" i="0" u="none" strike="noStrike" cap="none">
                <a:solidFill>
                  <a:srgbClr val="E94560"/>
                </a:solidFill>
                <a:latin typeface="Calibri"/>
                <a:ea typeface="Calibri"/>
                <a:cs typeface="Calibri"/>
                <a:sym typeface="Calibri"/>
              </a:rPr>
              <a:t>Cloud Latency</a:t>
            </a:r>
            <a:endParaRPr sz="1000" b="0" i="0" u="none" strike="noStrike" cap="none">
              <a:solidFill>
                <a:srgbClr val="E94560"/>
              </a:solidFill>
              <a:latin typeface="Calibri"/>
              <a:ea typeface="Calibri"/>
              <a:cs typeface="Calibri"/>
              <a:sym typeface="Calibri"/>
            </a:endParaRPr>
          </a:p>
        </p:txBody>
      </p:sp>
      <p:sp>
        <p:nvSpPr>
          <p:cNvPr id="311" name="Google Shape;311;p15"/>
          <p:cNvSpPr/>
          <p:nvPr/>
        </p:nvSpPr>
        <p:spPr>
          <a:xfrm>
            <a:off x="4772025" y="1186109"/>
            <a:ext cx="3814800" cy="273300"/>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53A8B6"/>
              </a:buClr>
              <a:buSzPts val="1397"/>
              <a:buFont typeface="Calibri"/>
              <a:buNone/>
            </a:pPr>
            <a:r>
              <a:rPr lang="en-US" sz="1397" b="1" i="0" u="none" strike="noStrike" cap="none">
                <a:solidFill>
                  <a:srgbClr val="E94560"/>
                </a:solidFill>
                <a:latin typeface="Calibri"/>
                <a:ea typeface="Calibri"/>
                <a:cs typeface="Calibri"/>
                <a:sym typeface="Calibri"/>
              </a:rPr>
              <a:t>&lt; 2s</a:t>
            </a:r>
            <a:endParaRPr sz="1397" b="0" i="0" u="none" strike="noStrike" cap="none">
              <a:solidFill>
                <a:srgbClr val="E94560"/>
              </a:solidFill>
              <a:latin typeface="Calibri"/>
              <a:ea typeface="Calibri"/>
              <a:cs typeface="Calibri"/>
              <a:sym typeface="Calibri"/>
            </a:endParaRPr>
          </a:p>
        </p:txBody>
      </p:sp>
      <p:sp>
        <p:nvSpPr>
          <p:cNvPr id="312" name="Google Shape;312;p15"/>
          <p:cNvSpPr/>
          <p:nvPr/>
        </p:nvSpPr>
        <p:spPr>
          <a:xfrm>
            <a:off x="4772025" y="1538514"/>
            <a:ext cx="3814800" cy="139200"/>
          </a:xfrm>
          <a:prstGeom prst="rect">
            <a:avLst/>
          </a:prstGeom>
          <a:noFill/>
          <a:ln>
            <a:noFill/>
          </a:ln>
        </p:spPr>
        <p:txBody>
          <a:bodyPr spcFirstLastPara="1" wrap="square" lIns="0" tIns="0" rIns="0" bIns="0" anchor="t" anchorCtr="0">
            <a:spAutoFit/>
          </a:bodyPr>
          <a:lstStyle/>
          <a:p>
            <a:pPr marL="0" marR="0" lvl="0" indent="0" algn="l" rtl="0">
              <a:lnSpc>
                <a:spcPct val="163204"/>
              </a:lnSpc>
              <a:spcBef>
                <a:spcPts val="0"/>
              </a:spcBef>
              <a:spcAft>
                <a:spcPts val="0"/>
              </a:spcAft>
              <a:buClr>
                <a:srgbClr val="B0B0B0"/>
              </a:buClr>
              <a:buSzPts val="674"/>
              <a:buFont typeface="Calibri"/>
              <a:buNone/>
            </a:pPr>
            <a:r>
              <a:rPr lang="en-US" sz="1000" b="0" i="0" u="none" strike="noStrike" cap="none">
                <a:solidFill>
                  <a:srgbClr val="FFFFFF"/>
                </a:solidFill>
                <a:latin typeface="Calibri"/>
                <a:ea typeface="Calibri"/>
                <a:cs typeface="Calibri"/>
                <a:sym typeface="Calibri"/>
              </a:rPr>
              <a:t>Dashboard button press to servo actuation via Azure IoT Hub and MQTT.</a:t>
            </a:r>
            <a:endParaRPr sz="1000" b="0" i="0" u="none" strike="noStrike" cap="none">
              <a:solidFill>
                <a:srgbClr val="FFFFFF"/>
              </a:solidFill>
              <a:latin typeface="Calibri"/>
              <a:ea typeface="Calibri"/>
              <a:cs typeface="Calibri"/>
              <a:sym typeface="Calibri"/>
            </a:endParaRPr>
          </a:p>
        </p:txBody>
      </p:sp>
      <p:sp>
        <p:nvSpPr>
          <p:cNvPr id="313" name="Google Shape;313;p15"/>
          <p:cNvSpPr/>
          <p:nvPr/>
        </p:nvSpPr>
        <p:spPr>
          <a:xfrm>
            <a:off x="428625" y="2239175"/>
            <a:ext cx="8286900" cy="2541900"/>
          </a:xfrm>
          <a:prstGeom prst="rect">
            <a:avLst/>
          </a:prstGeom>
          <a:solidFill>
            <a:srgbClr val="0F4C75">
              <a:alpha val="7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442725" y="2247834"/>
            <a:ext cx="14400" cy="25419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700088" y="2782044"/>
            <a:ext cx="6251700" cy="135600"/>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FFFFFF"/>
              </a:buClr>
              <a:buSzPts val="683"/>
              <a:buFont typeface="Calibri"/>
              <a:buNone/>
            </a:pPr>
            <a:r>
              <a:rPr lang="en-US" sz="1100" b="1" i="0" u="none" strike="noStrike" cap="none">
                <a:solidFill>
                  <a:srgbClr val="FFFFFF"/>
                </a:solidFill>
                <a:latin typeface="Calibri"/>
                <a:ea typeface="Calibri"/>
                <a:cs typeface="Calibri"/>
                <a:sym typeface="Calibri"/>
              </a:rPr>
              <a:t>Constrained Device Architecture</a:t>
            </a:r>
            <a:endParaRPr sz="1100" b="0" i="0" u="none" strike="noStrike" cap="none">
              <a:solidFill>
                <a:schemeClr val="dk1"/>
              </a:solidFill>
              <a:latin typeface="Calibri"/>
              <a:ea typeface="Calibri"/>
              <a:cs typeface="Calibri"/>
              <a:sym typeface="Calibri"/>
            </a:endParaRPr>
          </a:p>
        </p:txBody>
      </p:sp>
      <p:sp>
        <p:nvSpPr>
          <p:cNvPr id="316" name="Google Shape;316;p15"/>
          <p:cNvSpPr/>
          <p:nvPr/>
        </p:nvSpPr>
        <p:spPr>
          <a:xfrm>
            <a:off x="700100" y="2999825"/>
            <a:ext cx="7838400" cy="129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B0B0B0"/>
              </a:buClr>
              <a:buSzPts val="674"/>
              <a:buFont typeface="Calibri"/>
              <a:buNone/>
            </a:pPr>
            <a:r>
              <a:rPr lang="en-US" sz="1000" b="0" i="0" u="none" strike="noStrike" cap="none">
                <a:solidFill>
                  <a:srgbClr val="EFEFEF"/>
                </a:solidFill>
                <a:latin typeface="Calibri"/>
                <a:ea typeface="Calibri"/>
                <a:cs typeface="Calibri"/>
                <a:sym typeface="Calibri"/>
              </a:rPr>
              <a:t>Arduino UNO lacks computational resources for TLS encryption and MQTT protocol. RPi Gateway is mandatory for secure cloud communication.</a:t>
            </a:r>
            <a:endParaRPr sz="1000" b="0" i="0" u="none" strike="noStrike" cap="none">
              <a:solidFill>
                <a:srgbClr val="EFEFEF"/>
              </a:solidFill>
              <a:latin typeface="Calibri"/>
              <a:ea typeface="Calibri"/>
              <a:cs typeface="Calibri"/>
              <a:sym typeface="Calibri"/>
            </a:endParaRPr>
          </a:p>
        </p:txBody>
      </p:sp>
      <p:sp>
        <p:nvSpPr>
          <p:cNvPr id="317" name="Google Shape;317;p15"/>
          <p:cNvSpPr/>
          <p:nvPr/>
        </p:nvSpPr>
        <p:spPr>
          <a:xfrm>
            <a:off x="700088" y="3355338"/>
            <a:ext cx="6044700" cy="135600"/>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FFFFFF"/>
              </a:buClr>
              <a:buSzPts val="683"/>
              <a:buFont typeface="Calibri"/>
              <a:buNone/>
            </a:pPr>
            <a:r>
              <a:rPr lang="en-US" sz="1100" b="1" i="0" u="none" strike="noStrike" cap="none">
                <a:solidFill>
                  <a:srgbClr val="FFFFFF"/>
                </a:solidFill>
                <a:latin typeface="Calibri"/>
                <a:ea typeface="Calibri"/>
                <a:cs typeface="Calibri"/>
                <a:sym typeface="Calibri"/>
              </a:rPr>
              <a:t>Network Resilience</a:t>
            </a:r>
            <a:endParaRPr sz="1100" b="0" i="0" u="none" strike="noStrike" cap="none">
              <a:solidFill>
                <a:schemeClr val="dk1"/>
              </a:solidFill>
              <a:latin typeface="Calibri"/>
              <a:ea typeface="Calibri"/>
              <a:cs typeface="Calibri"/>
              <a:sym typeface="Calibri"/>
            </a:endParaRPr>
          </a:p>
        </p:txBody>
      </p:sp>
      <p:sp>
        <p:nvSpPr>
          <p:cNvPr id="318" name="Google Shape;318;p15"/>
          <p:cNvSpPr/>
          <p:nvPr/>
        </p:nvSpPr>
        <p:spPr>
          <a:xfrm>
            <a:off x="700100" y="3590429"/>
            <a:ext cx="7578300" cy="129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B0B0B0"/>
              </a:buClr>
              <a:buSzPts val="674"/>
              <a:buFont typeface="Calibri"/>
              <a:buNone/>
            </a:pPr>
            <a:r>
              <a:rPr lang="en-US" sz="1000" b="0" i="0" u="none" strike="noStrike" cap="none">
                <a:solidFill>
                  <a:srgbClr val="EFEFEF"/>
                </a:solidFill>
                <a:latin typeface="Calibri"/>
                <a:ea typeface="Calibri"/>
                <a:cs typeface="Calibri"/>
                <a:sym typeface="Calibri"/>
              </a:rPr>
              <a:t>Local lock control operates independently. If cloud connectivity is lost, the system defaults to local keypad-only mode with full functionality.</a:t>
            </a:r>
            <a:endParaRPr sz="1000" b="0" i="0" u="none" strike="noStrike" cap="none">
              <a:solidFill>
                <a:srgbClr val="EFEFEF"/>
              </a:solidFill>
              <a:latin typeface="Calibri"/>
              <a:ea typeface="Calibri"/>
              <a:cs typeface="Calibri"/>
              <a:sym typeface="Calibri"/>
            </a:endParaRPr>
          </a:p>
        </p:txBody>
      </p:sp>
      <p:sp>
        <p:nvSpPr>
          <p:cNvPr id="319" name="Google Shape;319;p15"/>
          <p:cNvSpPr/>
          <p:nvPr/>
        </p:nvSpPr>
        <p:spPr>
          <a:xfrm>
            <a:off x="700088" y="3971927"/>
            <a:ext cx="5410500" cy="135600"/>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FFFFFF"/>
              </a:buClr>
              <a:buSzPts val="683"/>
              <a:buFont typeface="Calibri"/>
              <a:buNone/>
            </a:pPr>
            <a:r>
              <a:rPr lang="en-US" sz="1100" b="1" i="0" u="none" strike="noStrike" cap="none">
                <a:solidFill>
                  <a:srgbClr val="FFFFFF"/>
                </a:solidFill>
                <a:latin typeface="Calibri"/>
                <a:ea typeface="Calibri"/>
                <a:cs typeface="Calibri"/>
                <a:sym typeface="Calibri"/>
              </a:rPr>
              <a:t>Connected Status Monitoring</a:t>
            </a:r>
            <a:endParaRPr sz="1100" b="0" i="0" u="none" strike="noStrike" cap="none">
              <a:solidFill>
                <a:schemeClr val="dk1"/>
              </a:solidFill>
              <a:latin typeface="Calibri"/>
              <a:ea typeface="Calibri"/>
              <a:cs typeface="Calibri"/>
              <a:sym typeface="Calibri"/>
            </a:endParaRPr>
          </a:p>
        </p:txBody>
      </p:sp>
      <p:sp>
        <p:nvSpPr>
          <p:cNvPr id="320" name="Google Shape;320;p15"/>
          <p:cNvSpPr/>
          <p:nvPr/>
        </p:nvSpPr>
        <p:spPr>
          <a:xfrm>
            <a:off x="700100" y="4198350"/>
            <a:ext cx="6783300" cy="129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B0B0B0"/>
              </a:buClr>
              <a:buSzPts val="674"/>
              <a:buFont typeface="Calibri"/>
              <a:buNone/>
            </a:pPr>
            <a:r>
              <a:rPr lang="en-US" sz="1000" b="0" i="0" u="none" strike="noStrike" cap="none">
                <a:solidFill>
                  <a:srgbClr val="EFEFEF"/>
                </a:solidFill>
                <a:latin typeface="Calibri"/>
                <a:ea typeface="Calibri"/>
                <a:cs typeface="Calibri"/>
                <a:sym typeface="Calibri"/>
              </a:rPr>
              <a:t>Node-RED continuously monitors RPi-to-IoT Hub connection state. Dashboard displays real-time connectivity status to users.</a:t>
            </a:r>
            <a:endParaRPr sz="1000" b="0" i="0" u="none" strike="noStrike" cap="none">
              <a:solidFill>
                <a:srgbClr val="EFEFEF"/>
              </a:solidFill>
              <a:latin typeface="Calibri"/>
              <a:ea typeface="Calibri"/>
              <a:cs typeface="Calibri"/>
              <a:sym typeface="Calibri"/>
            </a:endParaRPr>
          </a:p>
        </p:txBody>
      </p:sp>
      <p:sp>
        <p:nvSpPr>
          <p:cNvPr id="321" name="Google Shape;321;p15"/>
          <p:cNvSpPr/>
          <p:nvPr/>
        </p:nvSpPr>
        <p:spPr>
          <a:xfrm>
            <a:off x="600520" y="2393727"/>
            <a:ext cx="5495400" cy="155400"/>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E94560"/>
              </a:buClr>
              <a:buSzPts val="784"/>
              <a:buFont typeface="Calibri"/>
              <a:buNone/>
            </a:pPr>
            <a:r>
              <a:rPr lang="en-US" sz="1200" b="1" i="0" u="none" strike="noStrike" cap="none">
                <a:solidFill>
                  <a:srgbClr val="E94560"/>
                </a:solidFill>
                <a:latin typeface="Calibri"/>
                <a:ea typeface="Calibri"/>
                <a:cs typeface="Calibri"/>
                <a:sym typeface="Calibri"/>
              </a:rPr>
              <a:t>System Constraints &amp; Reliability</a:t>
            </a:r>
            <a:endParaRPr sz="1200" b="0" i="0" u="none" strike="noStrike" cap="none">
              <a:solidFill>
                <a:srgbClr val="E9456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g3b0415dc663_3_5"/>
          <p:cNvSpPr/>
          <p:nvPr/>
        </p:nvSpPr>
        <p:spPr>
          <a:xfrm>
            <a:off x="0" y="0"/>
            <a:ext cx="9144000" cy="6198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g3b0415dc663_3_5"/>
          <p:cNvSpPr/>
          <p:nvPr/>
        </p:nvSpPr>
        <p:spPr>
          <a:xfrm>
            <a:off x="0" y="598289"/>
            <a:ext cx="9144000" cy="213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3b0415dc663_3_5"/>
          <p:cNvSpPr/>
          <p:nvPr/>
        </p:nvSpPr>
        <p:spPr>
          <a:xfrm>
            <a:off x="428625" y="776883"/>
            <a:ext cx="4071900" cy="1269900"/>
          </a:xfrm>
          <a:prstGeom prst="rect">
            <a:avLst/>
          </a:prstGeom>
          <a:solidFill>
            <a:srgbClr val="0F4C75">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330" name="Google Shape;330;g3b0415dc663_3_5"/>
          <p:cNvSpPr/>
          <p:nvPr/>
        </p:nvSpPr>
        <p:spPr>
          <a:xfrm>
            <a:off x="428625" y="776883"/>
            <a:ext cx="4071900" cy="28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94560"/>
              </a:solidFill>
            </a:endParaRPr>
          </a:p>
        </p:txBody>
      </p:sp>
      <p:sp>
        <p:nvSpPr>
          <p:cNvPr id="331" name="Google Shape;331;g3b0415dc663_3_5"/>
          <p:cNvSpPr/>
          <p:nvPr/>
        </p:nvSpPr>
        <p:spPr>
          <a:xfrm>
            <a:off x="4486275" y="776883"/>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g3b0415dc663_3_5"/>
          <p:cNvSpPr/>
          <p:nvPr/>
        </p:nvSpPr>
        <p:spPr>
          <a:xfrm>
            <a:off x="428625" y="2032397"/>
            <a:ext cx="40719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3b0415dc663_3_5"/>
          <p:cNvSpPr/>
          <p:nvPr/>
        </p:nvSpPr>
        <p:spPr>
          <a:xfrm>
            <a:off x="428625" y="776883"/>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3b0415dc663_3_5"/>
          <p:cNvSpPr/>
          <p:nvPr/>
        </p:nvSpPr>
        <p:spPr>
          <a:xfrm>
            <a:off x="4643438" y="776883"/>
            <a:ext cx="4071900" cy="1269900"/>
          </a:xfrm>
          <a:prstGeom prst="rect">
            <a:avLst/>
          </a:prstGeom>
          <a:solidFill>
            <a:srgbClr val="0F4C75">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3b0415dc663_3_5"/>
          <p:cNvSpPr/>
          <p:nvPr/>
        </p:nvSpPr>
        <p:spPr>
          <a:xfrm>
            <a:off x="4643438" y="776883"/>
            <a:ext cx="4071900" cy="28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94560"/>
              </a:solidFill>
            </a:endParaRPr>
          </a:p>
        </p:txBody>
      </p:sp>
      <p:sp>
        <p:nvSpPr>
          <p:cNvPr id="336" name="Google Shape;336;g3b0415dc663_3_5"/>
          <p:cNvSpPr/>
          <p:nvPr/>
        </p:nvSpPr>
        <p:spPr>
          <a:xfrm>
            <a:off x="8701088" y="776883"/>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3b0415dc663_3_5"/>
          <p:cNvSpPr/>
          <p:nvPr/>
        </p:nvSpPr>
        <p:spPr>
          <a:xfrm>
            <a:off x="4643438" y="2032397"/>
            <a:ext cx="40719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g3b0415dc663_3_5"/>
          <p:cNvSpPr/>
          <p:nvPr/>
        </p:nvSpPr>
        <p:spPr>
          <a:xfrm>
            <a:off x="4643438" y="776883"/>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3b0415dc663_3_5"/>
          <p:cNvSpPr/>
          <p:nvPr/>
        </p:nvSpPr>
        <p:spPr>
          <a:xfrm>
            <a:off x="611650" y="1301200"/>
            <a:ext cx="3216600" cy="395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a:solidFill>
                  <a:srgbClr val="FFFFFF"/>
                </a:solidFill>
                <a:latin typeface="Calibri"/>
                <a:ea typeface="Calibri"/>
                <a:cs typeface="Calibri"/>
                <a:sym typeface="Calibri"/>
              </a:rPr>
              <a:t>Implemented Azure Table Storage instead of MariaDB as originally proposed.</a:t>
            </a:r>
            <a:endParaRPr sz="1000">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rgbClr val="53A8B6"/>
              </a:buClr>
              <a:buSzPts val="584"/>
              <a:buFont typeface="Calibri"/>
              <a:buNone/>
            </a:pPr>
            <a:endParaRPr sz="1000" b="1">
              <a:solidFill>
                <a:srgbClr val="53A8B6"/>
              </a:solidFill>
              <a:latin typeface="Calibri"/>
              <a:ea typeface="Calibri"/>
              <a:cs typeface="Calibri"/>
              <a:sym typeface="Calibri"/>
            </a:endParaRPr>
          </a:p>
        </p:txBody>
      </p:sp>
      <p:sp>
        <p:nvSpPr>
          <p:cNvPr id="340" name="Google Shape;340;g3b0415dc663_3_5"/>
          <p:cNvSpPr/>
          <p:nvPr/>
        </p:nvSpPr>
        <p:spPr>
          <a:xfrm>
            <a:off x="428563" y="2203858"/>
            <a:ext cx="4071900" cy="1269900"/>
          </a:xfrm>
          <a:prstGeom prst="rect">
            <a:avLst/>
          </a:prstGeom>
          <a:solidFill>
            <a:srgbClr val="0F4C75">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341" name="Google Shape;341;g3b0415dc663_3_5"/>
          <p:cNvSpPr/>
          <p:nvPr/>
        </p:nvSpPr>
        <p:spPr>
          <a:xfrm>
            <a:off x="428563" y="2203858"/>
            <a:ext cx="4071900" cy="28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g3b0415dc663_3_5"/>
          <p:cNvSpPr/>
          <p:nvPr/>
        </p:nvSpPr>
        <p:spPr>
          <a:xfrm>
            <a:off x="4486213" y="2203858"/>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g3b0415dc663_3_5"/>
          <p:cNvSpPr/>
          <p:nvPr/>
        </p:nvSpPr>
        <p:spPr>
          <a:xfrm>
            <a:off x="428563" y="3459372"/>
            <a:ext cx="40719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g3b0415dc663_3_5"/>
          <p:cNvSpPr/>
          <p:nvPr/>
        </p:nvSpPr>
        <p:spPr>
          <a:xfrm>
            <a:off x="428563" y="2203858"/>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g3b0415dc663_3_5"/>
          <p:cNvSpPr/>
          <p:nvPr/>
        </p:nvSpPr>
        <p:spPr>
          <a:xfrm>
            <a:off x="4643376" y="2203858"/>
            <a:ext cx="4071900" cy="1269900"/>
          </a:xfrm>
          <a:prstGeom prst="rect">
            <a:avLst/>
          </a:prstGeom>
          <a:solidFill>
            <a:srgbClr val="0F4C75">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g3b0415dc663_3_5"/>
          <p:cNvSpPr/>
          <p:nvPr/>
        </p:nvSpPr>
        <p:spPr>
          <a:xfrm>
            <a:off x="4643376" y="2203858"/>
            <a:ext cx="4071900" cy="28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g3b0415dc663_3_5"/>
          <p:cNvSpPr/>
          <p:nvPr/>
        </p:nvSpPr>
        <p:spPr>
          <a:xfrm>
            <a:off x="8701026" y="2203858"/>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g3b0415dc663_3_5"/>
          <p:cNvSpPr/>
          <p:nvPr/>
        </p:nvSpPr>
        <p:spPr>
          <a:xfrm>
            <a:off x="4643376" y="3459372"/>
            <a:ext cx="40719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g3b0415dc663_3_5"/>
          <p:cNvSpPr/>
          <p:nvPr/>
        </p:nvSpPr>
        <p:spPr>
          <a:xfrm>
            <a:off x="4643376" y="2203858"/>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g3b0415dc663_3_5"/>
          <p:cNvSpPr/>
          <p:nvPr/>
        </p:nvSpPr>
        <p:spPr>
          <a:xfrm>
            <a:off x="611602" y="2746300"/>
            <a:ext cx="3035100" cy="395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333333"/>
              </a:buClr>
              <a:buSzPts val="727"/>
              <a:buFont typeface="Calibri"/>
              <a:buNone/>
            </a:pPr>
            <a:r>
              <a:rPr lang="en-US" sz="1000">
                <a:solidFill>
                  <a:schemeClr val="lt1"/>
                </a:solidFill>
                <a:latin typeface="Calibri"/>
                <a:ea typeface="Calibri"/>
                <a:cs typeface="Calibri"/>
                <a:sym typeface="Calibri"/>
              </a:rPr>
              <a:t>Integrated Azure IoT Hub instead of a simple, self-hosted MQTT broker.</a:t>
            </a:r>
            <a:endParaRPr sz="1000">
              <a:solidFill>
                <a:schemeClr val="lt1"/>
              </a:solidFill>
              <a:latin typeface="Calibri"/>
              <a:ea typeface="Calibri"/>
              <a:cs typeface="Calibri"/>
              <a:sym typeface="Calibri"/>
            </a:endParaRPr>
          </a:p>
          <a:p>
            <a:pPr marL="0" marR="0" lvl="0" indent="0" algn="l" rtl="0">
              <a:lnSpc>
                <a:spcPct val="115000"/>
              </a:lnSpc>
              <a:spcBef>
                <a:spcPts val="0"/>
              </a:spcBef>
              <a:spcAft>
                <a:spcPts val="0"/>
              </a:spcAft>
              <a:buClr>
                <a:srgbClr val="53A8B6"/>
              </a:buClr>
              <a:buSzPts val="584"/>
              <a:buFont typeface="Calibri"/>
              <a:buNone/>
            </a:pPr>
            <a:endParaRPr sz="1000">
              <a:solidFill>
                <a:schemeClr val="lt1"/>
              </a:solidFill>
              <a:latin typeface="Calibri"/>
              <a:ea typeface="Calibri"/>
              <a:cs typeface="Calibri"/>
              <a:sym typeface="Calibri"/>
            </a:endParaRPr>
          </a:p>
        </p:txBody>
      </p:sp>
      <p:sp>
        <p:nvSpPr>
          <p:cNvPr id="351" name="Google Shape;351;g3b0415dc663_3_5"/>
          <p:cNvSpPr/>
          <p:nvPr/>
        </p:nvSpPr>
        <p:spPr>
          <a:xfrm>
            <a:off x="428638" y="3630808"/>
            <a:ext cx="4071900" cy="1269900"/>
          </a:xfrm>
          <a:prstGeom prst="rect">
            <a:avLst/>
          </a:prstGeom>
          <a:solidFill>
            <a:srgbClr val="0F4C75">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352" name="Google Shape;352;g3b0415dc663_3_5"/>
          <p:cNvSpPr/>
          <p:nvPr/>
        </p:nvSpPr>
        <p:spPr>
          <a:xfrm>
            <a:off x="428638" y="3630808"/>
            <a:ext cx="4071900" cy="28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3b0415dc663_3_5"/>
          <p:cNvSpPr/>
          <p:nvPr/>
        </p:nvSpPr>
        <p:spPr>
          <a:xfrm>
            <a:off x="4486288" y="3630808"/>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3b0415dc663_3_5"/>
          <p:cNvSpPr/>
          <p:nvPr/>
        </p:nvSpPr>
        <p:spPr>
          <a:xfrm>
            <a:off x="428638" y="4886322"/>
            <a:ext cx="40719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g3b0415dc663_3_5"/>
          <p:cNvSpPr/>
          <p:nvPr/>
        </p:nvSpPr>
        <p:spPr>
          <a:xfrm>
            <a:off x="428638" y="3630808"/>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g3b0415dc663_3_5"/>
          <p:cNvSpPr/>
          <p:nvPr/>
        </p:nvSpPr>
        <p:spPr>
          <a:xfrm>
            <a:off x="4643451" y="3630808"/>
            <a:ext cx="4071900" cy="1269900"/>
          </a:xfrm>
          <a:prstGeom prst="rect">
            <a:avLst/>
          </a:prstGeom>
          <a:solidFill>
            <a:srgbClr val="0F4C75">
              <a:alpha val="33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g3b0415dc663_3_5"/>
          <p:cNvSpPr/>
          <p:nvPr/>
        </p:nvSpPr>
        <p:spPr>
          <a:xfrm>
            <a:off x="4643451" y="3630808"/>
            <a:ext cx="4071900" cy="28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g3b0415dc663_3_5"/>
          <p:cNvSpPr/>
          <p:nvPr/>
        </p:nvSpPr>
        <p:spPr>
          <a:xfrm>
            <a:off x="8701101" y="3630808"/>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g3b0415dc663_3_5"/>
          <p:cNvSpPr/>
          <p:nvPr/>
        </p:nvSpPr>
        <p:spPr>
          <a:xfrm>
            <a:off x="4643451" y="4886322"/>
            <a:ext cx="4071900" cy="14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g3b0415dc663_3_5"/>
          <p:cNvSpPr/>
          <p:nvPr/>
        </p:nvSpPr>
        <p:spPr>
          <a:xfrm>
            <a:off x="4643451" y="3630808"/>
            <a:ext cx="14400" cy="12699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g3b0415dc663_3_5"/>
          <p:cNvSpPr/>
          <p:nvPr/>
        </p:nvSpPr>
        <p:spPr>
          <a:xfrm>
            <a:off x="611675" y="4155125"/>
            <a:ext cx="3035100" cy="395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a:solidFill>
                  <a:srgbClr val="FFFFFF"/>
                </a:solidFill>
                <a:latin typeface="Calibri"/>
                <a:ea typeface="Calibri"/>
                <a:cs typeface="Calibri"/>
                <a:sym typeface="Calibri"/>
              </a:rPr>
              <a:t>Implemented Azure Table Storage instead of MariaDB as originally proposed.</a:t>
            </a:r>
            <a:endParaRPr sz="1000">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rgbClr val="53A8B6"/>
              </a:buClr>
              <a:buSzPts val="584"/>
              <a:buFont typeface="Calibri"/>
              <a:buNone/>
            </a:pPr>
            <a:endParaRPr sz="1000" b="1">
              <a:solidFill>
                <a:srgbClr val="53A8B6"/>
              </a:solidFill>
              <a:latin typeface="Calibri"/>
              <a:ea typeface="Calibri"/>
              <a:cs typeface="Calibri"/>
              <a:sym typeface="Calibri"/>
            </a:endParaRPr>
          </a:p>
        </p:txBody>
      </p:sp>
      <p:sp>
        <p:nvSpPr>
          <p:cNvPr id="362" name="Google Shape;362;g3b0415dc663_3_5"/>
          <p:cNvSpPr/>
          <p:nvPr/>
        </p:nvSpPr>
        <p:spPr>
          <a:xfrm>
            <a:off x="4800621" y="1234475"/>
            <a:ext cx="3882600" cy="597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900">
                <a:solidFill>
                  <a:schemeClr val="lt1"/>
                </a:solidFill>
                <a:latin typeface="Calibri"/>
                <a:ea typeface="Calibri"/>
                <a:cs typeface="Calibri"/>
                <a:sym typeface="Calibri"/>
              </a:rPr>
              <a:t>Cost-Effectiveness for Time-Series Data. Azure Table Storage is a NoSQL structure optimized for fast writes and simple log data (Timestamp, Event, Value) without complex JOINs, significantly cheaper than a traditional SQL database like MariaDB for massive event history.</a:t>
            </a:r>
            <a:endParaRPr sz="900">
              <a:solidFill>
                <a:schemeClr val="lt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900">
              <a:solidFill>
                <a:schemeClr val="lt1"/>
              </a:solidFill>
              <a:latin typeface="Calibri"/>
              <a:ea typeface="Calibri"/>
              <a:cs typeface="Calibri"/>
              <a:sym typeface="Calibri"/>
            </a:endParaRPr>
          </a:p>
          <a:p>
            <a:pPr marL="0" marR="0" lvl="0" indent="0" algn="l" rtl="0">
              <a:lnSpc>
                <a:spcPct val="115000"/>
              </a:lnSpc>
              <a:spcBef>
                <a:spcPts val="0"/>
              </a:spcBef>
              <a:spcAft>
                <a:spcPts val="0"/>
              </a:spcAft>
              <a:buClr>
                <a:srgbClr val="53A8B6"/>
              </a:buClr>
              <a:buSzPts val="584"/>
              <a:buFont typeface="Calibri"/>
              <a:buNone/>
            </a:pPr>
            <a:endParaRPr sz="900">
              <a:solidFill>
                <a:schemeClr val="lt1"/>
              </a:solidFill>
              <a:latin typeface="Calibri"/>
              <a:ea typeface="Calibri"/>
              <a:cs typeface="Calibri"/>
              <a:sym typeface="Calibri"/>
            </a:endParaRPr>
          </a:p>
        </p:txBody>
      </p:sp>
      <p:sp>
        <p:nvSpPr>
          <p:cNvPr id="363" name="Google Shape;363;g3b0415dc663_3_5"/>
          <p:cNvSpPr/>
          <p:nvPr/>
        </p:nvSpPr>
        <p:spPr>
          <a:xfrm>
            <a:off x="4809675" y="2674825"/>
            <a:ext cx="3749400" cy="597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900">
                <a:solidFill>
                  <a:schemeClr val="lt1"/>
                </a:solidFill>
                <a:latin typeface="Calibri"/>
                <a:ea typeface="Calibri"/>
                <a:cs typeface="Calibri"/>
                <a:sym typeface="Calibri"/>
              </a:rPr>
              <a:t>Enterprise-Grade Device Management &amp; Security. IoT Hub provides an Identity Registry to prevent spoofing attacks and is built for scalability, demonstrating a more robust and secure architecture than a simple, self-hosted MQTT broker.</a:t>
            </a:r>
            <a:endParaRPr sz="900">
              <a:solidFill>
                <a:schemeClr val="lt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900">
              <a:solidFill>
                <a:schemeClr val="lt1"/>
              </a:solidFill>
              <a:latin typeface="Calibri"/>
              <a:ea typeface="Calibri"/>
              <a:cs typeface="Calibri"/>
              <a:sym typeface="Calibri"/>
            </a:endParaRPr>
          </a:p>
          <a:p>
            <a:pPr marL="0" marR="0" lvl="0" indent="0" algn="l" rtl="0">
              <a:lnSpc>
                <a:spcPct val="115000"/>
              </a:lnSpc>
              <a:spcBef>
                <a:spcPts val="0"/>
              </a:spcBef>
              <a:spcAft>
                <a:spcPts val="0"/>
              </a:spcAft>
              <a:buClr>
                <a:srgbClr val="53A8B6"/>
              </a:buClr>
              <a:buSzPts val="584"/>
              <a:buFont typeface="Calibri"/>
              <a:buNone/>
            </a:pPr>
            <a:endParaRPr sz="900">
              <a:solidFill>
                <a:schemeClr val="lt1"/>
              </a:solidFill>
              <a:latin typeface="Calibri"/>
              <a:ea typeface="Calibri"/>
              <a:cs typeface="Calibri"/>
              <a:sym typeface="Calibri"/>
            </a:endParaRPr>
          </a:p>
        </p:txBody>
      </p:sp>
      <p:sp>
        <p:nvSpPr>
          <p:cNvPr id="364" name="Google Shape;364;g3b0415dc663_3_5"/>
          <p:cNvSpPr/>
          <p:nvPr/>
        </p:nvSpPr>
        <p:spPr>
          <a:xfrm>
            <a:off x="4800596" y="4101763"/>
            <a:ext cx="3882600" cy="597600"/>
          </a:xfrm>
          <a:prstGeom prst="rect">
            <a:avLst/>
          </a:prstGeom>
          <a:noFill/>
          <a:ln>
            <a:noFill/>
          </a:ln>
        </p:spPr>
        <p:txBody>
          <a:bodyPr spcFirstLastPara="1" wrap="square" lIns="0" tIns="0" rIns="0" bIns="0" anchor="t" anchorCtr="0">
            <a:noAutofit/>
          </a:bodyPr>
          <a:lstStyle/>
          <a:p>
            <a:pPr marL="0" lvl="0" indent="0" algn="l" rtl="0">
              <a:lnSpc>
                <a:spcPct val="165061"/>
              </a:lnSpc>
              <a:spcBef>
                <a:spcPts val="0"/>
              </a:spcBef>
              <a:spcAft>
                <a:spcPts val="0"/>
              </a:spcAft>
              <a:buClr>
                <a:srgbClr val="333333"/>
              </a:buClr>
              <a:buSzPts val="727"/>
              <a:buFont typeface="Calibri"/>
              <a:buNone/>
            </a:pPr>
            <a:r>
              <a:rPr lang="en-US" sz="900">
                <a:solidFill>
                  <a:schemeClr val="lt1"/>
                </a:solidFill>
                <a:latin typeface="Calibri"/>
                <a:ea typeface="Calibri"/>
                <a:cs typeface="Calibri"/>
                <a:sym typeface="Calibri"/>
              </a:rPr>
              <a:t>High Availability &amp; Decoupling. Hosting the dashboard in the cloud ensures accessibility from anywhere and decouples the UI from the physical device. If the RPi loses power, the dashboard remains available with the last known status.</a:t>
            </a:r>
            <a:endParaRPr sz="900">
              <a:solidFill>
                <a:schemeClr val="lt1"/>
              </a:solidFill>
              <a:latin typeface="Calibri"/>
              <a:ea typeface="Calibri"/>
              <a:cs typeface="Calibri"/>
              <a:sym typeface="Calibri"/>
            </a:endParaRPr>
          </a:p>
          <a:p>
            <a:pPr marL="0" marR="0" lvl="0" indent="0" algn="l" rtl="0">
              <a:lnSpc>
                <a:spcPct val="115000"/>
              </a:lnSpc>
              <a:spcBef>
                <a:spcPts val="0"/>
              </a:spcBef>
              <a:spcAft>
                <a:spcPts val="0"/>
              </a:spcAft>
              <a:buClr>
                <a:srgbClr val="53A8B6"/>
              </a:buClr>
              <a:buSzPts val="584"/>
              <a:buFont typeface="Calibri"/>
              <a:buNone/>
            </a:pPr>
            <a:endParaRPr sz="900">
              <a:solidFill>
                <a:schemeClr val="lt1"/>
              </a:solidFill>
              <a:latin typeface="Calibri"/>
              <a:ea typeface="Calibri"/>
              <a:cs typeface="Calibri"/>
              <a:sym typeface="Calibri"/>
            </a:endParaRPr>
          </a:p>
        </p:txBody>
      </p:sp>
      <p:sp>
        <p:nvSpPr>
          <p:cNvPr id="365" name="Google Shape;365;g3b0415dc663_3_5"/>
          <p:cNvSpPr/>
          <p:nvPr/>
        </p:nvSpPr>
        <p:spPr>
          <a:xfrm>
            <a:off x="428625" y="285750"/>
            <a:ext cx="8286900" cy="312600"/>
          </a:xfrm>
          <a:prstGeom prst="rect">
            <a:avLst/>
          </a:prstGeom>
          <a:noFill/>
          <a:ln>
            <a:noFill/>
          </a:ln>
        </p:spPr>
        <p:txBody>
          <a:bodyPr spcFirstLastPara="1" wrap="square" lIns="0" tIns="0" rIns="0" bIns="0" anchor="t" anchorCtr="0">
            <a:noAutofit/>
          </a:bodyPr>
          <a:lstStyle/>
          <a:p>
            <a:pPr marL="0" lvl="0" indent="0" algn="l" rtl="0">
              <a:lnSpc>
                <a:spcPct val="137328"/>
              </a:lnSpc>
              <a:spcBef>
                <a:spcPts val="0"/>
              </a:spcBef>
              <a:spcAft>
                <a:spcPts val="0"/>
              </a:spcAft>
              <a:buClr>
                <a:srgbClr val="003366"/>
              </a:buClr>
              <a:buSzPts val="1602"/>
              <a:buFont typeface="Calibri"/>
              <a:buNone/>
            </a:pPr>
            <a:r>
              <a:rPr lang="en-US" sz="1602" b="1">
                <a:solidFill>
                  <a:srgbClr val="53A8B6"/>
                </a:solidFill>
                <a:latin typeface="Calibri"/>
                <a:ea typeface="Calibri"/>
                <a:cs typeface="Calibri"/>
                <a:sym typeface="Calibri"/>
              </a:rPr>
              <a:t>Implementation Deviations and Justification</a:t>
            </a:r>
            <a:endParaRPr sz="1602">
              <a:solidFill>
                <a:srgbClr val="53A8B6"/>
              </a:solidFill>
              <a:latin typeface="Calibri"/>
              <a:ea typeface="Calibri"/>
              <a:cs typeface="Calibri"/>
              <a:sym typeface="Calibri"/>
            </a:endParaRPr>
          </a:p>
          <a:p>
            <a:pPr marL="0" marR="0" lvl="0" indent="0" algn="l" rtl="0">
              <a:lnSpc>
                <a:spcPct val="137328"/>
              </a:lnSpc>
              <a:spcBef>
                <a:spcPts val="0"/>
              </a:spcBef>
              <a:spcAft>
                <a:spcPts val="0"/>
              </a:spcAft>
              <a:buClr>
                <a:srgbClr val="E94560"/>
              </a:buClr>
              <a:buSzPts val="1602"/>
              <a:buFont typeface="Calibri"/>
              <a:buNone/>
            </a:pPr>
            <a:endParaRPr sz="1602" b="1">
              <a:solidFill>
                <a:srgbClr val="53A8B6"/>
              </a:solidFill>
              <a:latin typeface="Calibri"/>
              <a:ea typeface="Calibri"/>
              <a:cs typeface="Calibri"/>
              <a:sym typeface="Calibri"/>
            </a:endParaRPr>
          </a:p>
        </p:txBody>
      </p:sp>
      <p:sp>
        <p:nvSpPr>
          <p:cNvPr id="366" name="Google Shape;366;g3b0415dc663_3_5"/>
          <p:cNvSpPr/>
          <p:nvPr/>
        </p:nvSpPr>
        <p:spPr>
          <a:xfrm>
            <a:off x="636471" y="980125"/>
            <a:ext cx="1531500" cy="155400"/>
          </a:xfrm>
          <a:prstGeom prst="rect">
            <a:avLst/>
          </a:prstGeom>
          <a:noFill/>
          <a:ln>
            <a:noFill/>
          </a:ln>
        </p:spPr>
        <p:txBody>
          <a:bodyPr spcFirstLastPara="1" wrap="square" lIns="0" tIns="0" rIns="0" bIns="0" anchor="t" anchorCtr="0">
            <a:noAutofit/>
          </a:bodyPr>
          <a:lstStyle/>
          <a:p>
            <a:pPr marL="0" marR="0" lvl="0" indent="0" algn="l" rtl="0">
              <a:lnSpc>
                <a:spcPct val="136986"/>
              </a:lnSpc>
              <a:spcBef>
                <a:spcPts val="0"/>
              </a:spcBef>
              <a:spcAft>
                <a:spcPts val="0"/>
              </a:spcAft>
              <a:buClr>
                <a:srgbClr val="53A8B6"/>
              </a:buClr>
              <a:buSzPts val="584"/>
              <a:buFont typeface="Calibri"/>
              <a:buNone/>
            </a:pPr>
            <a:r>
              <a:rPr lang="en-US" sz="1100" b="1">
                <a:solidFill>
                  <a:srgbClr val="E94560"/>
                </a:solidFill>
                <a:latin typeface="Calibri"/>
                <a:ea typeface="Calibri"/>
                <a:cs typeface="Calibri"/>
                <a:sym typeface="Calibri"/>
              </a:rPr>
              <a:t>Database Migration</a:t>
            </a:r>
            <a:endParaRPr sz="1100" b="1">
              <a:solidFill>
                <a:srgbClr val="E94560"/>
              </a:solidFill>
              <a:latin typeface="Calibri"/>
              <a:ea typeface="Calibri"/>
              <a:cs typeface="Calibri"/>
              <a:sym typeface="Calibri"/>
            </a:endParaRPr>
          </a:p>
          <a:p>
            <a:pPr marL="0" marR="0" lvl="0" indent="0" algn="l" rtl="0">
              <a:lnSpc>
                <a:spcPct val="136986"/>
              </a:lnSpc>
              <a:spcBef>
                <a:spcPts val="0"/>
              </a:spcBef>
              <a:spcAft>
                <a:spcPts val="0"/>
              </a:spcAft>
              <a:buClr>
                <a:srgbClr val="53A8B6"/>
              </a:buClr>
              <a:buSzPts val="584"/>
              <a:buFont typeface="Calibri"/>
              <a:buNone/>
            </a:pPr>
            <a:endParaRPr sz="1100" b="1">
              <a:solidFill>
                <a:srgbClr val="E94560"/>
              </a:solidFill>
              <a:latin typeface="Calibri"/>
              <a:ea typeface="Calibri"/>
              <a:cs typeface="Calibri"/>
              <a:sym typeface="Calibri"/>
            </a:endParaRPr>
          </a:p>
          <a:p>
            <a:pPr marL="0" marR="0" lvl="0" indent="0" algn="l" rtl="0">
              <a:lnSpc>
                <a:spcPct val="136986"/>
              </a:lnSpc>
              <a:spcBef>
                <a:spcPts val="0"/>
              </a:spcBef>
              <a:spcAft>
                <a:spcPts val="0"/>
              </a:spcAft>
              <a:buClr>
                <a:srgbClr val="53A8B6"/>
              </a:buClr>
              <a:buSzPts val="584"/>
              <a:buFont typeface="Calibri"/>
              <a:buNone/>
            </a:pPr>
            <a:endParaRPr sz="1100" b="1">
              <a:solidFill>
                <a:srgbClr val="E94560"/>
              </a:solidFill>
              <a:latin typeface="Calibri"/>
              <a:ea typeface="Calibri"/>
              <a:cs typeface="Calibri"/>
              <a:sym typeface="Calibri"/>
            </a:endParaRPr>
          </a:p>
        </p:txBody>
      </p:sp>
      <p:sp>
        <p:nvSpPr>
          <p:cNvPr id="367" name="Google Shape;367;g3b0415dc663_3_5"/>
          <p:cNvSpPr/>
          <p:nvPr/>
        </p:nvSpPr>
        <p:spPr>
          <a:xfrm>
            <a:off x="4798000" y="925926"/>
            <a:ext cx="773100" cy="155400"/>
          </a:xfrm>
          <a:prstGeom prst="rect">
            <a:avLst/>
          </a:prstGeom>
          <a:noFill/>
          <a:ln>
            <a:noFill/>
          </a:ln>
        </p:spPr>
        <p:txBody>
          <a:bodyPr spcFirstLastPara="1" wrap="square" lIns="0" tIns="0" rIns="0" bIns="0" anchor="t" anchorCtr="0">
            <a:noAutofit/>
          </a:bodyPr>
          <a:lstStyle/>
          <a:p>
            <a:pPr marL="0" marR="0" lvl="0" indent="0" algn="l" rtl="0">
              <a:lnSpc>
                <a:spcPct val="136986"/>
              </a:lnSpc>
              <a:spcBef>
                <a:spcPts val="0"/>
              </a:spcBef>
              <a:spcAft>
                <a:spcPts val="0"/>
              </a:spcAft>
              <a:buClr>
                <a:srgbClr val="53A8B6"/>
              </a:buClr>
              <a:buSzPts val="584"/>
              <a:buFont typeface="Calibri"/>
              <a:buNone/>
            </a:pPr>
            <a:r>
              <a:rPr lang="en-US" sz="1100" b="1">
                <a:solidFill>
                  <a:srgbClr val="E94560"/>
                </a:solidFill>
                <a:latin typeface="Calibri"/>
                <a:ea typeface="Calibri"/>
                <a:cs typeface="Calibri"/>
                <a:sym typeface="Calibri"/>
              </a:rPr>
              <a:t>Reason</a:t>
            </a:r>
            <a:endParaRPr sz="1100" b="0" i="0" u="none" strike="noStrike" cap="none">
              <a:solidFill>
                <a:srgbClr val="E94560"/>
              </a:solidFill>
              <a:latin typeface="Calibri"/>
              <a:ea typeface="Calibri"/>
              <a:cs typeface="Calibri"/>
              <a:sym typeface="Calibri"/>
            </a:endParaRPr>
          </a:p>
        </p:txBody>
      </p:sp>
      <p:sp>
        <p:nvSpPr>
          <p:cNvPr id="368" name="Google Shape;368;g3b0415dc663_3_5"/>
          <p:cNvSpPr/>
          <p:nvPr/>
        </p:nvSpPr>
        <p:spPr>
          <a:xfrm>
            <a:off x="636426" y="2425243"/>
            <a:ext cx="1695000" cy="155400"/>
          </a:xfrm>
          <a:prstGeom prst="rect">
            <a:avLst/>
          </a:prstGeom>
          <a:noFill/>
          <a:ln>
            <a:noFill/>
          </a:ln>
        </p:spPr>
        <p:txBody>
          <a:bodyPr spcFirstLastPara="1" wrap="square" lIns="0" tIns="0" rIns="0" bIns="0" anchor="t" anchorCtr="0">
            <a:noAutofit/>
          </a:bodyPr>
          <a:lstStyle/>
          <a:p>
            <a:pPr marL="0" lvl="0" indent="0" algn="l" rtl="0">
              <a:lnSpc>
                <a:spcPct val="140306"/>
              </a:lnSpc>
              <a:spcBef>
                <a:spcPts val="0"/>
              </a:spcBef>
              <a:spcAft>
                <a:spcPts val="0"/>
              </a:spcAft>
              <a:buClr>
                <a:srgbClr val="003366"/>
              </a:buClr>
              <a:buSzPts val="784"/>
              <a:buFont typeface="Calibri"/>
              <a:buNone/>
            </a:pPr>
            <a:r>
              <a:rPr lang="en-US" sz="1100" b="1">
                <a:solidFill>
                  <a:srgbClr val="E94560"/>
                </a:solidFill>
                <a:latin typeface="Calibri"/>
                <a:ea typeface="Calibri"/>
                <a:cs typeface="Calibri"/>
                <a:sym typeface="Calibri"/>
              </a:rPr>
              <a:t>Cloud Broker Integration</a:t>
            </a:r>
            <a:endParaRPr sz="1100">
              <a:solidFill>
                <a:srgbClr val="E94560"/>
              </a:solidFill>
              <a:latin typeface="Calibri"/>
              <a:ea typeface="Calibri"/>
              <a:cs typeface="Calibri"/>
              <a:sym typeface="Calibri"/>
            </a:endParaRPr>
          </a:p>
          <a:p>
            <a:pPr marL="0" marR="0" lvl="0" indent="0" algn="l" rtl="0">
              <a:lnSpc>
                <a:spcPct val="136986"/>
              </a:lnSpc>
              <a:spcBef>
                <a:spcPts val="0"/>
              </a:spcBef>
              <a:spcAft>
                <a:spcPts val="0"/>
              </a:spcAft>
              <a:buClr>
                <a:srgbClr val="53A8B6"/>
              </a:buClr>
              <a:buSzPts val="584"/>
              <a:buFont typeface="Calibri"/>
              <a:buNone/>
            </a:pPr>
            <a:endParaRPr sz="1100" b="1">
              <a:solidFill>
                <a:srgbClr val="E94560"/>
              </a:solidFill>
              <a:latin typeface="Calibri"/>
              <a:ea typeface="Calibri"/>
              <a:cs typeface="Calibri"/>
              <a:sym typeface="Calibri"/>
            </a:endParaRPr>
          </a:p>
        </p:txBody>
      </p:sp>
      <p:sp>
        <p:nvSpPr>
          <p:cNvPr id="369" name="Google Shape;369;g3b0415dc663_3_5"/>
          <p:cNvSpPr/>
          <p:nvPr/>
        </p:nvSpPr>
        <p:spPr>
          <a:xfrm>
            <a:off x="4797938" y="2373353"/>
            <a:ext cx="773100" cy="155400"/>
          </a:xfrm>
          <a:prstGeom prst="rect">
            <a:avLst/>
          </a:prstGeom>
          <a:noFill/>
          <a:ln>
            <a:noFill/>
          </a:ln>
        </p:spPr>
        <p:txBody>
          <a:bodyPr spcFirstLastPara="1" wrap="square" lIns="0" tIns="0" rIns="0" bIns="0" anchor="t" anchorCtr="0">
            <a:noAutofit/>
          </a:bodyPr>
          <a:lstStyle/>
          <a:p>
            <a:pPr marL="0" marR="0" lvl="0" indent="0" algn="l" rtl="0">
              <a:lnSpc>
                <a:spcPct val="136986"/>
              </a:lnSpc>
              <a:spcBef>
                <a:spcPts val="0"/>
              </a:spcBef>
              <a:spcAft>
                <a:spcPts val="0"/>
              </a:spcAft>
              <a:buClr>
                <a:srgbClr val="53A8B6"/>
              </a:buClr>
              <a:buSzPts val="584"/>
              <a:buFont typeface="Calibri"/>
              <a:buNone/>
            </a:pPr>
            <a:r>
              <a:rPr lang="en-US" sz="1100" b="1">
                <a:solidFill>
                  <a:srgbClr val="E94560"/>
                </a:solidFill>
                <a:latin typeface="Calibri"/>
                <a:ea typeface="Calibri"/>
                <a:cs typeface="Calibri"/>
                <a:sym typeface="Calibri"/>
              </a:rPr>
              <a:t>Reason</a:t>
            </a:r>
            <a:endParaRPr sz="1100" b="0" i="0" u="none" strike="noStrike" cap="none">
              <a:solidFill>
                <a:srgbClr val="E94560"/>
              </a:solidFill>
              <a:latin typeface="Calibri"/>
              <a:ea typeface="Calibri"/>
              <a:cs typeface="Calibri"/>
              <a:sym typeface="Calibri"/>
            </a:endParaRPr>
          </a:p>
        </p:txBody>
      </p:sp>
      <p:sp>
        <p:nvSpPr>
          <p:cNvPr id="370" name="Google Shape;370;g3b0415dc663_3_5"/>
          <p:cNvSpPr/>
          <p:nvPr/>
        </p:nvSpPr>
        <p:spPr>
          <a:xfrm>
            <a:off x="636501" y="3834050"/>
            <a:ext cx="1531500" cy="155400"/>
          </a:xfrm>
          <a:prstGeom prst="rect">
            <a:avLst/>
          </a:prstGeom>
          <a:noFill/>
          <a:ln>
            <a:noFill/>
          </a:ln>
        </p:spPr>
        <p:txBody>
          <a:bodyPr spcFirstLastPara="1" wrap="square" lIns="0" tIns="0" rIns="0" bIns="0" anchor="t" anchorCtr="0">
            <a:noAutofit/>
          </a:bodyPr>
          <a:lstStyle/>
          <a:p>
            <a:pPr marL="0" marR="0" lvl="0" indent="0" algn="l" rtl="0">
              <a:lnSpc>
                <a:spcPct val="136986"/>
              </a:lnSpc>
              <a:spcBef>
                <a:spcPts val="0"/>
              </a:spcBef>
              <a:spcAft>
                <a:spcPts val="0"/>
              </a:spcAft>
              <a:buClr>
                <a:srgbClr val="53A8B6"/>
              </a:buClr>
              <a:buSzPts val="584"/>
              <a:buFont typeface="Calibri"/>
              <a:buNone/>
            </a:pPr>
            <a:r>
              <a:rPr lang="en-US" sz="1100" b="1">
                <a:solidFill>
                  <a:srgbClr val="E94560"/>
                </a:solidFill>
                <a:latin typeface="Calibri"/>
                <a:ea typeface="Calibri"/>
                <a:cs typeface="Calibri"/>
                <a:sym typeface="Calibri"/>
              </a:rPr>
              <a:t>Database Migration</a:t>
            </a:r>
            <a:endParaRPr sz="1100" b="1">
              <a:solidFill>
                <a:srgbClr val="E94560"/>
              </a:solidFill>
              <a:latin typeface="Calibri"/>
              <a:ea typeface="Calibri"/>
              <a:cs typeface="Calibri"/>
              <a:sym typeface="Calibri"/>
            </a:endParaRPr>
          </a:p>
          <a:p>
            <a:pPr marL="0" marR="0" lvl="0" indent="0" algn="l" rtl="0">
              <a:lnSpc>
                <a:spcPct val="136986"/>
              </a:lnSpc>
              <a:spcBef>
                <a:spcPts val="0"/>
              </a:spcBef>
              <a:spcAft>
                <a:spcPts val="0"/>
              </a:spcAft>
              <a:buClr>
                <a:srgbClr val="53A8B6"/>
              </a:buClr>
              <a:buSzPts val="584"/>
              <a:buFont typeface="Calibri"/>
              <a:buNone/>
            </a:pPr>
            <a:endParaRPr sz="1100" b="1">
              <a:solidFill>
                <a:srgbClr val="E94560"/>
              </a:solidFill>
              <a:latin typeface="Calibri"/>
              <a:ea typeface="Calibri"/>
              <a:cs typeface="Calibri"/>
              <a:sym typeface="Calibri"/>
            </a:endParaRPr>
          </a:p>
          <a:p>
            <a:pPr marL="0" marR="0" lvl="0" indent="0" algn="l" rtl="0">
              <a:lnSpc>
                <a:spcPct val="136986"/>
              </a:lnSpc>
              <a:spcBef>
                <a:spcPts val="0"/>
              </a:spcBef>
              <a:spcAft>
                <a:spcPts val="0"/>
              </a:spcAft>
              <a:buClr>
                <a:srgbClr val="53A8B6"/>
              </a:buClr>
              <a:buSzPts val="584"/>
              <a:buFont typeface="Calibri"/>
              <a:buNone/>
            </a:pPr>
            <a:endParaRPr sz="1100" b="1">
              <a:solidFill>
                <a:srgbClr val="E94560"/>
              </a:solidFill>
              <a:latin typeface="Calibri"/>
              <a:ea typeface="Calibri"/>
              <a:cs typeface="Calibri"/>
              <a:sym typeface="Calibri"/>
            </a:endParaRPr>
          </a:p>
        </p:txBody>
      </p:sp>
      <p:sp>
        <p:nvSpPr>
          <p:cNvPr id="371" name="Google Shape;371;g3b0415dc663_3_5"/>
          <p:cNvSpPr/>
          <p:nvPr/>
        </p:nvSpPr>
        <p:spPr>
          <a:xfrm>
            <a:off x="4798013" y="3759400"/>
            <a:ext cx="773100" cy="1554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l" rtl="0">
              <a:lnSpc>
                <a:spcPct val="136986"/>
              </a:lnSpc>
              <a:spcBef>
                <a:spcPts val="0"/>
              </a:spcBef>
              <a:spcAft>
                <a:spcPts val="0"/>
              </a:spcAft>
              <a:buClr>
                <a:srgbClr val="53A8B6"/>
              </a:buClr>
              <a:buSzPts val="584"/>
              <a:buFont typeface="Calibri"/>
              <a:buNone/>
            </a:pPr>
            <a:r>
              <a:rPr lang="en-US" sz="1100" b="1">
                <a:solidFill>
                  <a:srgbClr val="E94560"/>
                </a:solidFill>
                <a:latin typeface="Calibri"/>
                <a:ea typeface="Calibri"/>
                <a:cs typeface="Calibri"/>
                <a:sym typeface="Calibri"/>
              </a:rPr>
              <a:t>Reason</a:t>
            </a:r>
            <a:endParaRPr sz="1100" b="0" i="0" u="none" strike="noStrike" cap="none">
              <a:solidFill>
                <a:srgbClr val="E9456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10"/>
          <p:cNvSpPr/>
          <p:nvPr/>
        </p:nvSpPr>
        <p:spPr>
          <a:xfrm>
            <a:off x="0" y="0"/>
            <a:ext cx="9144000" cy="61972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0" y="598289"/>
            <a:ext cx="9144000" cy="21431"/>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428625" y="285750"/>
            <a:ext cx="8286750" cy="312539"/>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E94560"/>
              </a:buClr>
              <a:buSzPts val="1602"/>
              <a:buFont typeface="Calibri"/>
              <a:buNone/>
            </a:pPr>
            <a:r>
              <a:rPr lang="en-US" sz="1602" b="1" i="0" u="none" strike="noStrike" cap="none">
                <a:solidFill>
                  <a:srgbClr val="E94560"/>
                </a:solidFill>
                <a:latin typeface="Calibri"/>
                <a:ea typeface="Calibri"/>
                <a:cs typeface="Calibri"/>
                <a:sym typeface="Calibri"/>
              </a:rPr>
              <a:t> Data Persistence - Cost-Effective NoSQL for Telemetry</a:t>
            </a:r>
            <a:endParaRPr sz="1602" b="0" i="0" u="none" strike="noStrike" cap="none">
              <a:solidFill>
                <a:schemeClr val="dk1"/>
              </a:solidFill>
              <a:latin typeface="Calibri"/>
              <a:ea typeface="Calibri"/>
              <a:cs typeface="Calibri"/>
              <a:sym typeface="Calibri"/>
            </a:endParaRPr>
          </a:p>
        </p:txBody>
      </p:sp>
      <p:sp>
        <p:nvSpPr>
          <p:cNvPr id="380" name="Google Shape;380;p10"/>
          <p:cNvSpPr/>
          <p:nvPr/>
        </p:nvSpPr>
        <p:spPr>
          <a:xfrm>
            <a:off x="428625" y="1035850"/>
            <a:ext cx="4000500" cy="619800"/>
          </a:xfrm>
          <a:prstGeom prst="rect">
            <a:avLst/>
          </a:prstGeom>
          <a:solidFill>
            <a:srgbClr val="E94560">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428497" y="1035850"/>
            <a:ext cx="21300" cy="6198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535781" y="1143000"/>
            <a:ext cx="3786188" cy="107156"/>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E94560"/>
              </a:buClr>
              <a:buSzPts val="534"/>
              <a:buFont typeface="Calibri"/>
              <a:buNone/>
            </a:pPr>
            <a:r>
              <a:rPr lang="en-US" sz="934" b="1" i="0" u="none" strike="noStrike" cap="none">
                <a:solidFill>
                  <a:srgbClr val="E94560"/>
                </a:solidFill>
                <a:latin typeface="Calibri"/>
                <a:ea typeface="Calibri"/>
                <a:cs typeface="Calibri"/>
                <a:sym typeface="Calibri"/>
              </a:rPr>
              <a:t>Original Proposal</a:t>
            </a:r>
            <a:endParaRPr sz="934" b="0" i="0" u="none" strike="noStrike" cap="none">
              <a:solidFill>
                <a:schemeClr val="dk1"/>
              </a:solidFill>
              <a:latin typeface="Calibri"/>
              <a:ea typeface="Calibri"/>
              <a:cs typeface="Calibri"/>
              <a:sym typeface="Calibri"/>
            </a:endParaRPr>
          </a:p>
        </p:txBody>
      </p:sp>
      <p:sp>
        <p:nvSpPr>
          <p:cNvPr id="383" name="Google Shape;383;p10"/>
          <p:cNvSpPr/>
          <p:nvPr/>
        </p:nvSpPr>
        <p:spPr>
          <a:xfrm>
            <a:off x="543588" y="1369765"/>
            <a:ext cx="3786300" cy="155400"/>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FFFFFF"/>
              </a:buClr>
              <a:buSzPts val="784"/>
              <a:buFont typeface="Calibri"/>
              <a:buNone/>
            </a:pPr>
            <a:r>
              <a:rPr lang="en-US" sz="784" b="1" i="0" u="none" strike="noStrike" cap="none">
                <a:solidFill>
                  <a:srgbClr val="FFFFFF"/>
                </a:solidFill>
                <a:latin typeface="Calibri"/>
                <a:ea typeface="Calibri"/>
                <a:cs typeface="Calibri"/>
                <a:sym typeface="Calibri"/>
              </a:rPr>
              <a:t>MariaDB (SQL)</a:t>
            </a:r>
            <a:endParaRPr sz="784" b="0" i="0" u="none" strike="noStrike" cap="none">
              <a:solidFill>
                <a:schemeClr val="dk1"/>
              </a:solidFill>
              <a:latin typeface="Calibri"/>
              <a:ea typeface="Calibri"/>
              <a:cs typeface="Calibri"/>
              <a:sym typeface="Calibri"/>
            </a:endParaRPr>
          </a:p>
        </p:txBody>
      </p:sp>
      <p:sp>
        <p:nvSpPr>
          <p:cNvPr id="384" name="Google Shape;384;p10"/>
          <p:cNvSpPr/>
          <p:nvPr/>
        </p:nvSpPr>
        <p:spPr>
          <a:xfrm>
            <a:off x="428625" y="1764575"/>
            <a:ext cx="4000500" cy="271500"/>
          </a:xfrm>
          <a:prstGeom prst="rect">
            <a:avLst/>
          </a:prstGeom>
          <a:noFill/>
          <a:ln>
            <a:noFill/>
          </a:ln>
        </p:spPr>
        <p:txBody>
          <a:bodyPr spcFirstLastPara="1" wrap="square" lIns="0" tIns="0" rIns="0" bIns="0" anchor="t" anchorCtr="0">
            <a:spAutoFit/>
          </a:bodyPr>
          <a:lstStyle/>
          <a:p>
            <a:pPr marL="0" marR="0" lvl="0" indent="0" algn="ctr" rtl="0">
              <a:lnSpc>
                <a:spcPct val="141843"/>
              </a:lnSpc>
              <a:spcBef>
                <a:spcPts val="0"/>
              </a:spcBef>
              <a:spcAft>
                <a:spcPts val="0"/>
              </a:spcAft>
              <a:buClr>
                <a:srgbClr val="E94560"/>
              </a:buClr>
              <a:buSzPts val="987"/>
              <a:buFont typeface="Calibri"/>
              <a:buNone/>
            </a:pPr>
            <a:r>
              <a:rPr lang="en-US" sz="987" b="1" i="0" u="none" strike="noStrike" cap="none">
                <a:solidFill>
                  <a:srgbClr val="E94560"/>
                </a:solidFill>
                <a:latin typeface="Calibri"/>
                <a:ea typeface="Calibri"/>
                <a:cs typeface="Calibri"/>
                <a:sym typeface="Calibri"/>
              </a:rPr>
              <a:t>↓</a:t>
            </a:r>
            <a:endParaRPr sz="987" b="0" i="0" u="none" strike="noStrike" cap="none">
              <a:solidFill>
                <a:schemeClr val="dk1"/>
              </a:solidFill>
              <a:latin typeface="Calibri"/>
              <a:ea typeface="Calibri"/>
              <a:cs typeface="Calibri"/>
              <a:sym typeface="Calibri"/>
            </a:endParaRPr>
          </a:p>
        </p:txBody>
      </p:sp>
      <p:sp>
        <p:nvSpPr>
          <p:cNvPr id="385" name="Google Shape;385;p10"/>
          <p:cNvSpPr/>
          <p:nvPr/>
        </p:nvSpPr>
        <p:spPr>
          <a:xfrm>
            <a:off x="428625" y="2062748"/>
            <a:ext cx="4000500" cy="619800"/>
          </a:xfrm>
          <a:prstGeom prst="rect">
            <a:avLst/>
          </a:prstGeom>
          <a:solidFill>
            <a:srgbClr val="E94560">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p:nvPr/>
        </p:nvSpPr>
        <p:spPr>
          <a:xfrm>
            <a:off x="428624" y="2062750"/>
            <a:ext cx="21300" cy="6198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535781" y="2169914"/>
            <a:ext cx="3786188" cy="107156"/>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E94560"/>
              </a:buClr>
              <a:buSzPts val="534"/>
              <a:buFont typeface="Calibri"/>
              <a:buNone/>
            </a:pPr>
            <a:r>
              <a:rPr lang="en-US" sz="934" b="1" i="0" u="none" strike="noStrike" cap="none">
                <a:solidFill>
                  <a:srgbClr val="E94560"/>
                </a:solidFill>
                <a:latin typeface="Calibri"/>
                <a:ea typeface="Calibri"/>
                <a:cs typeface="Calibri"/>
                <a:sym typeface="Calibri"/>
              </a:rPr>
              <a:t>Actual Implementation</a:t>
            </a:r>
            <a:endParaRPr sz="934" b="0" i="0" u="none" strike="noStrike" cap="none">
              <a:solidFill>
                <a:schemeClr val="dk1"/>
              </a:solidFill>
              <a:latin typeface="Calibri"/>
              <a:ea typeface="Calibri"/>
              <a:cs typeface="Calibri"/>
              <a:sym typeface="Calibri"/>
            </a:endParaRPr>
          </a:p>
        </p:txBody>
      </p:sp>
      <p:sp>
        <p:nvSpPr>
          <p:cNvPr id="388" name="Google Shape;388;p10"/>
          <p:cNvSpPr/>
          <p:nvPr/>
        </p:nvSpPr>
        <p:spPr>
          <a:xfrm>
            <a:off x="557852" y="2404486"/>
            <a:ext cx="3786300" cy="155400"/>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FFFFFF"/>
              </a:buClr>
              <a:buSzPts val="784"/>
              <a:buFont typeface="Calibri"/>
              <a:buNone/>
            </a:pPr>
            <a:r>
              <a:rPr lang="en-US" sz="784" b="1" i="0" u="none" strike="noStrike" cap="none">
                <a:solidFill>
                  <a:srgbClr val="FFFFFF"/>
                </a:solidFill>
                <a:latin typeface="Calibri"/>
                <a:ea typeface="Calibri"/>
                <a:cs typeface="Calibri"/>
                <a:sym typeface="Calibri"/>
              </a:rPr>
              <a:t>Azure Table Storage (NoSQL)</a:t>
            </a:r>
            <a:endParaRPr sz="784" b="0" i="0" u="none" strike="noStrike" cap="none">
              <a:solidFill>
                <a:schemeClr val="dk1"/>
              </a:solidFill>
              <a:latin typeface="Calibri"/>
              <a:ea typeface="Calibri"/>
              <a:cs typeface="Calibri"/>
              <a:sym typeface="Calibri"/>
            </a:endParaRPr>
          </a:p>
        </p:txBody>
      </p:sp>
      <p:sp>
        <p:nvSpPr>
          <p:cNvPr id="389" name="Google Shape;389;p10"/>
          <p:cNvSpPr/>
          <p:nvPr/>
        </p:nvSpPr>
        <p:spPr>
          <a:xfrm>
            <a:off x="4714875" y="940823"/>
            <a:ext cx="4000500" cy="155400"/>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53A8B6"/>
              </a:buClr>
              <a:buSzPts val="784"/>
              <a:buFont typeface="Calibri"/>
              <a:buNone/>
            </a:pPr>
            <a:r>
              <a:rPr lang="en-US" sz="984" b="1" i="0" u="none" strike="noStrike" cap="none">
                <a:solidFill>
                  <a:srgbClr val="53A8B6"/>
                </a:solidFill>
                <a:latin typeface="Calibri"/>
                <a:ea typeface="Calibri"/>
                <a:cs typeface="Calibri"/>
                <a:sym typeface="Calibri"/>
              </a:rPr>
              <a:t>Nature of Data</a:t>
            </a:r>
            <a:endParaRPr sz="984" b="0" i="0" u="none" strike="noStrike" cap="none">
              <a:solidFill>
                <a:schemeClr val="dk1"/>
              </a:solidFill>
              <a:latin typeface="Calibri"/>
              <a:ea typeface="Calibri"/>
              <a:cs typeface="Calibri"/>
              <a:sym typeface="Calibri"/>
            </a:endParaRPr>
          </a:p>
        </p:txBody>
      </p:sp>
      <p:sp>
        <p:nvSpPr>
          <p:cNvPr id="390" name="Google Shape;390;p10"/>
          <p:cNvSpPr/>
          <p:nvPr/>
        </p:nvSpPr>
        <p:spPr>
          <a:xfrm>
            <a:off x="4669075" y="1181925"/>
            <a:ext cx="4224000" cy="473700"/>
          </a:xfrm>
          <a:prstGeom prst="rect">
            <a:avLst/>
          </a:prstGeom>
          <a:noFill/>
          <a:ln>
            <a:noFill/>
          </a:ln>
        </p:spPr>
        <p:txBody>
          <a:bodyPr spcFirstLastPara="1" wrap="square" lIns="119125" tIns="0" rIns="0" bIns="0" anchor="t" anchorCtr="0">
            <a:spAutoFit/>
          </a:bodyPr>
          <a:lstStyle/>
          <a:p>
            <a:pPr marL="0" marR="0" lvl="0" indent="0" algn="l" rtl="0">
              <a:lnSpc>
                <a:spcPct val="115000"/>
              </a:lnSpc>
              <a:spcBef>
                <a:spcPts val="0"/>
              </a:spcBef>
              <a:spcAft>
                <a:spcPts val="0"/>
              </a:spcAft>
              <a:buClr>
                <a:srgbClr val="FFFFFF"/>
              </a:buClr>
              <a:buSzPts val="727"/>
              <a:buFont typeface="Calibri"/>
              <a:buNone/>
            </a:pPr>
            <a:r>
              <a:rPr lang="en-US" sz="927" b="0" i="0" u="none" strike="noStrike" cap="none">
                <a:solidFill>
                  <a:srgbClr val="FFFFFF"/>
                </a:solidFill>
                <a:latin typeface="Calibri"/>
                <a:ea typeface="Calibri"/>
                <a:cs typeface="Calibri"/>
                <a:sym typeface="Calibri"/>
              </a:rPr>
              <a:t>Our data is simple time-series telemetry: Timestamp, Event Type, Value. This is unstructured log data that rarely requires complex relational JOINs or transactions.</a:t>
            </a:r>
            <a:endParaRPr sz="927" b="0" i="0" u="none" strike="noStrike" cap="none">
              <a:solidFill>
                <a:schemeClr val="dk1"/>
              </a:solidFill>
              <a:latin typeface="Calibri"/>
              <a:ea typeface="Calibri"/>
              <a:cs typeface="Calibri"/>
              <a:sym typeface="Calibri"/>
            </a:endParaRPr>
          </a:p>
        </p:txBody>
      </p:sp>
      <p:sp>
        <p:nvSpPr>
          <p:cNvPr id="391" name="Google Shape;391;p10"/>
          <p:cNvSpPr/>
          <p:nvPr/>
        </p:nvSpPr>
        <p:spPr>
          <a:xfrm>
            <a:off x="4714875" y="1690610"/>
            <a:ext cx="4000500" cy="155400"/>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53A8B6"/>
              </a:buClr>
              <a:buSzPts val="784"/>
              <a:buFont typeface="Calibri"/>
              <a:buNone/>
            </a:pPr>
            <a:r>
              <a:rPr lang="en-US" sz="984" b="1" i="0" u="none" strike="noStrike" cap="none">
                <a:solidFill>
                  <a:srgbClr val="53A8B6"/>
                </a:solidFill>
                <a:latin typeface="Calibri"/>
                <a:ea typeface="Calibri"/>
                <a:cs typeface="Calibri"/>
                <a:sym typeface="Calibri"/>
              </a:rPr>
              <a:t>Cost-Effectiveness</a:t>
            </a:r>
            <a:endParaRPr sz="984" b="0" i="0" u="none" strike="noStrike" cap="none">
              <a:solidFill>
                <a:schemeClr val="dk1"/>
              </a:solidFill>
              <a:latin typeface="Calibri"/>
              <a:ea typeface="Calibri"/>
              <a:cs typeface="Calibri"/>
              <a:sym typeface="Calibri"/>
            </a:endParaRPr>
          </a:p>
        </p:txBody>
      </p:sp>
      <p:sp>
        <p:nvSpPr>
          <p:cNvPr id="392" name="Google Shape;392;p10"/>
          <p:cNvSpPr/>
          <p:nvPr/>
        </p:nvSpPr>
        <p:spPr>
          <a:xfrm>
            <a:off x="4712125" y="1946575"/>
            <a:ext cx="4137900" cy="8127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FFFFFF"/>
              </a:buClr>
              <a:buSzPts val="727"/>
              <a:buFont typeface="Calibri"/>
              <a:buNone/>
            </a:pPr>
            <a:r>
              <a:rPr lang="en-US" sz="927" b="0" i="0" u="none" strike="noStrike" cap="none">
                <a:solidFill>
                  <a:srgbClr val="FFFFFF"/>
                </a:solidFill>
                <a:latin typeface="Calibri"/>
                <a:ea typeface="Calibri"/>
                <a:cs typeface="Calibri"/>
                <a:sym typeface="Calibri"/>
              </a:rPr>
              <a:t>NoSQL is significantly cheaper for massive event history storage.</a:t>
            </a:r>
            <a:endParaRPr sz="927" b="0" i="0" u="none" strike="noStrike" cap="none">
              <a:solidFill>
                <a:schemeClr val="dk1"/>
              </a:solidFill>
              <a:latin typeface="Calibri"/>
              <a:ea typeface="Calibri"/>
              <a:cs typeface="Calibri"/>
              <a:sym typeface="Calibri"/>
            </a:endParaRPr>
          </a:p>
        </p:txBody>
      </p:sp>
      <p:sp>
        <p:nvSpPr>
          <p:cNvPr id="393" name="Google Shape;393;p10"/>
          <p:cNvSpPr/>
          <p:nvPr/>
        </p:nvSpPr>
        <p:spPr>
          <a:xfrm>
            <a:off x="4712125" y="2182775"/>
            <a:ext cx="3393300" cy="221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FFFFFF"/>
              </a:buClr>
              <a:buSzPts val="727"/>
              <a:buFont typeface="Calibri"/>
              <a:buNone/>
            </a:pPr>
            <a:r>
              <a:rPr lang="en-US" sz="927" b="0" i="0" u="none" strike="noStrike" cap="none">
                <a:solidFill>
                  <a:srgbClr val="FFFFFF"/>
                </a:solidFill>
                <a:latin typeface="Calibri"/>
                <a:ea typeface="Calibri"/>
                <a:cs typeface="Calibri"/>
                <a:sym typeface="Calibri"/>
              </a:rPr>
              <a:t>Pay-per-transaction pricing vs. per-instance SQL Database costs.</a:t>
            </a:r>
            <a:endParaRPr sz="927" b="0" i="0" u="none" strike="noStrike" cap="none">
              <a:solidFill>
                <a:schemeClr val="dk1"/>
              </a:solidFill>
              <a:latin typeface="Calibri"/>
              <a:ea typeface="Calibri"/>
              <a:cs typeface="Calibri"/>
              <a:sym typeface="Calibri"/>
            </a:endParaRPr>
          </a:p>
        </p:txBody>
      </p:sp>
      <p:sp>
        <p:nvSpPr>
          <p:cNvPr id="394" name="Google Shape;394;p10"/>
          <p:cNvSpPr/>
          <p:nvPr/>
        </p:nvSpPr>
        <p:spPr>
          <a:xfrm>
            <a:off x="4710630" y="2414013"/>
            <a:ext cx="3786300" cy="150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FFFFFF"/>
              </a:buClr>
              <a:buSzPts val="727"/>
              <a:buFont typeface="Calibri"/>
              <a:buNone/>
            </a:pPr>
            <a:r>
              <a:rPr lang="en-US" sz="927" b="0" i="0" u="none" strike="noStrike" cap="none">
                <a:solidFill>
                  <a:srgbClr val="FFFFFF"/>
                </a:solidFill>
                <a:latin typeface="Calibri"/>
                <a:ea typeface="Calibri"/>
                <a:cs typeface="Calibri"/>
                <a:sym typeface="Calibri"/>
              </a:rPr>
              <a:t>Scales horizontally without expensive database upgrades.</a:t>
            </a:r>
            <a:endParaRPr sz="927" b="0" i="0" u="none" strike="noStrike" cap="none">
              <a:solidFill>
                <a:schemeClr val="dk1"/>
              </a:solidFill>
              <a:latin typeface="Calibri"/>
              <a:ea typeface="Calibri"/>
              <a:cs typeface="Calibri"/>
              <a:sym typeface="Calibri"/>
            </a:endParaRPr>
          </a:p>
        </p:txBody>
      </p:sp>
      <p:sp>
        <p:nvSpPr>
          <p:cNvPr id="395" name="Google Shape;395;p10"/>
          <p:cNvSpPr/>
          <p:nvPr/>
        </p:nvSpPr>
        <p:spPr>
          <a:xfrm>
            <a:off x="4714875" y="2754788"/>
            <a:ext cx="4000500" cy="155400"/>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53A8B6"/>
              </a:buClr>
              <a:buSzPts val="784"/>
              <a:buFont typeface="Calibri"/>
              <a:buNone/>
            </a:pPr>
            <a:r>
              <a:rPr lang="en-US" sz="984" b="1" i="0" u="none" strike="noStrike" cap="none">
                <a:solidFill>
                  <a:srgbClr val="53A8B6"/>
                </a:solidFill>
                <a:latin typeface="Calibri"/>
                <a:ea typeface="Calibri"/>
                <a:cs typeface="Calibri"/>
                <a:sym typeface="Calibri"/>
              </a:rPr>
              <a:t>Performance Benefits</a:t>
            </a:r>
            <a:endParaRPr sz="984" b="0" i="0" u="none" strike="noStrike" cap="none">
              <a:solidFill>
                <a:schemeClr val="dk1"/>
              </a:solidFill>
              <a:latin typeface="Calibri"/>
              <a:ea typeface="Calibri"/>
              <a:cs typeface="Calibri"/>
              <a:sym typeface="Calibri"/>
            </a:endParaRPr>
          </a:p>
        </p:txBody>
      </p:sp>
      <p:sp>
        <p:nvSpPr>
          <p:cNvPr id="396" name="Google Shape;396;p10"/>
          <p:cNvSpPr/>
          <p:nvPr/>
        </p:nvSpPr>
        <p:spPr>
          <a:xfrm>
            <a:off x="4714879" y="3041300"/>
            <a:ext cx="3177300" cy="150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FFFFFF"/>
              </a:buClr>
              <a:buSzPts val="727"/>
              <a:buFont typeface="Calibri"/>
              <a:buNone/>
            </a:pPr>
            <a:r>
              <a:rPr lang="en-US" sz="927" b="0" i="0" u="none" strike="noStrike" cap="none">
                <a:solidFill>
                  <a:srgbClr val="FFFFFF"/>
                </a:solidFill>
                <a:latin typeface="Calibri"/>
                <a:ea typeface="Calibri"/>
                <a:cs typeface="Calibri"/>
                <a:sym typeface="Calibri"/>
              </a:rPr>
              <a:t>Optimized for fast writes and key-based retrieval.</a:t>
            </a:r>
            <a:endParaRPr sz="927" b="0" i="0" u="none" strike="noStrike" cap="none">
              <a:solidFill>
                <a:schemeClr val="dk1"/>
              </a:solidFill>
              <a:latin typeface="Calibri"/>
              <a:ea typeface="Calibri"/>
              <a:cs typeface="Calibri"/>
              <a:sym typeface="Calibri"/>
            </a:endParaRPr>
          </a:p>
        </p:txBody>
      </p:sp>
      <p:sp>
        <p:nvSpPr>
          <p:cNvPr id="397" name="Google Shape;397;p10"/>
          <p:cNvSpPr/>
          <p:nvPr/>
        </p:nvSpPr>
        <p:spPr>
          <a:xfrm>
            <a:off x="4710628" y="3289963"/>
            <a:ext cx="3716700" cy="150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FFFFFF"/>
              </a:buClr>
              <a:buSzPts val="727"/>
              <a:buFont typeface="Calibri"/>
              <a:buNone/>
            </a:pPr>
            <a:r>
              <a:rPr lang="en-US" sz="927" b="0" i="0" u="none" strike="noStrike" cap="none" dirty="0">
                <a:solidFill>
                  <a:srgbClr val="FFFFFF"/>
                </a:solidFill>
                <a:latin typeface="Calibri"/>
                <a:ea typeface="Calibri"/>
                <a:cs typeface="Calibri"/>
                <a:sym typeface="Calibri"/>
              </a:rPr>
              <a:t>No schema migration overhead for evolving telemetry formats.</a:t>
            </a:r>
            <a:endParaRPr sz="927" b="0" i="0" u="none" strike="noStrike" cap="none" dirty="0">
              <a:solidFill>
                <a:schemeClr val="dk1"/>
              </a:solidFill>
              <a:latin typeface="Calibri"/>
              <a:ea typeface="Calibri"/>
              <a:cs typeface="Calibri"/>
              <a:sym typeface="Calibri"/>
            </a:endParaRPr>
          </a:p>
        </p:txBody>
      </p:sp>
      <p:pic>
        <p:nvPicPr>
          <p:cNvPr id="398" name="Google Shape;398;p10"/>
          <p:cNvPicPr preferRelativeResize="0"/>
          <p:nvPr/>
        </p:nvPicPr>
        <p:blipFill>
          <a:blip r:embed="rId4">
            <a:alphaModFix/>
          </a:blip>
          <a:stretch>
            <a:fillRect/>
          </a:stretch>
        </p:blipFill>
        <p:spPr>
          <a:xfrm>
            <a:off x="2398600" y="2716814"/>
            <a:ext cx="1945550" cy="1506436"/>
          </a:xfrm>
          <a:prstGeom prst="rect">
            <a:avLst/>
          </a:prstGeom>
          <a:noFill/>
          <a:ln>
            <a:noFill/>
          </a:ln>
        </p:spPr>
      </p:pic>
      <p:pic>
        <p:nvPicPr>
          <p:cNvPr id="399" name="Google Shape;399;p10"/>
          <p:cNvPicPr preferRelativeResize="0"/>
          <p:nvPr/>
        </p:nvPicPr>
        <p:blipFill>
          <a:blip r:embed="rId5">
            <a:alphaModFix/>
          </a:blip>
          <a:stretch>
            <a:fillRect/>
          </a:stretch>
        </p:blipFill>
        <p:spPr>
          <a:xfrm>
            <a:off x="230150" y="3041300"/>
            <a:ext cx="1980110" cy="849100"/>
          </a:xfrm>
          <a:prstGeom prst="rect">
            <a:avLst/>
          </a:prstGeom>
          <a:noFill/>
          <a:ln>
            <a:noFill/>
          </a:ln>
        </p:spPr>
      </p:pic>
      <p:sp>
        <p:nvSpPr>
          <p:cNvPr id="400" name="Google Shape;400;p10"/>
          <p:cNvSpPr/>
          <p:nvPr/>
        </p:nvSpPr>
        <p:spPr>
          <a:xfrm>
            <a:off x="880300" y="3964900"/>
            <a:ext cx="679800" cy="155400"/>
          </a:xfrm>
          <a:prstGeom prst="rect">
            <a:avLst/>
          </a:prstGeom>
          <a:noFill/>
          <a:ln>
            <a:noFill/>
          </a:ln>
        </p:spPr>
        <p:txBody>
          <a:bodyPr spcFirstLastPara="1" wrap="square" lIns="0" tIns="0" rIns="0" bIns="0" anchor="t" anchorCtr="0">
            <a:noAutofit/>
          </a:bodyPr>
          <a:lstStyle/>
          <a:p>
            <a:pPr marL="0" marR="0" lvl="0" indent="0" algn="l" rtl="0">
              <a:lnSpc>
                <a:spcPct val="140306"/>
              </a:lnSpc>
              <a:spcBef>
                <a:spcPts val="0"/>
              </a:spcBef>
              <a:spcAft>
                <a:spcPts val="0"/>
              </a:spcAft>
              <a:buClr>
                <a:srgbClr val="FFFFFF"/>
              </a:buClr>
              <a:buSzPts val="784"/>
              <a:buFont typeface="Calibri"/>
              <a:buNone/>
            </a:pPr>
            <a:r>
              <a:rPr lang="en-US" sz="784" b="1" i="0" u="none" strike="noStrike" cap="none">
                <a:solidFill>
                  <a:srgbClr val="FFFFFF"/>
                </a:solidFill>
                <a:latin typeface="Calibri"/>
                <a:ea typeface="Calibri"/>
                <a:cs typeface="Calibri"/>
                <a:sym typeface="Calibri"/>
              </a:rPr>
              <a:t>MariaDB (SQL)</a:t>
            </a:r>
            <a:endParaRPr sz="784" b="0" i="0" u="none" strike="noStrike" cap="none">
              <a:solidFill>
                <a:schemeClr val="dk1"/>
              </a:solidFill>
              <a:latin typeface="Calibri"/>
              <a:ea typeface="Calibri"/>
              <a:cs typeface="Calibri"/>
              <a:sym typeface="Calibri"/>
            </a:endParaRPr>
          </a:p>
        </p:txBody>
      </p:sp>
      <p:sp>
        <p:nvSpPr>
          <p:cNvPr id="401" name="Google Shape;401;p10"/>
          <p:cNvSpPr/>
          <p:nvPr/>
        </p:nvSpPr>
        <p:spPr>
          <a:xfrm>
            <a:off x="2741976" y="4344623"/>
            <a:ext cx="1258800" cy="155400"/>
          </a:xfrm>
          <a:prstGeom prst="rect">
            <a:avLst/>
          </a:prstGeom>
          <a:noFill/>
          <a:ln>
            <a:noFill/>
          </a:ln>
        </p:spPr>
        <p:txBody>
          <a:bodyPr spcFirstLastPara="1" wrap="square" lIns="0" tIns="0" rIns="0" bIns="0" anchor="t" anchorCtr="0">
            <a:noAutofit/>
          </a:bodyPr>
          <a:lstStyle/>
          <a:p>
            <a:pPr marL="0" marR="0" lvl="0" indent="0" algn="l" rtl="0">
              <a:lnSpc>
                <a:spcPct val="140306"/>
              </a:lnSpc>
              <a:spcBef>
                <a:spcPts val="0"/>
              </a:spcBef>
              <a:spcAft>
                <a:spcPts val="0"/>
              </a:spcAft>
              <a:buClr>
                <a:srgbClr val="FFFFFF"/>
              </a:buClr>
              <a:buSzPts val="784"/>
              <a:buFont typeface="Calibri"/>
              <a:buNone/>
            </a:pPr>
            <a:r>
              <a:rPr lang="en-US" sz="784" b="1" i="0" u="none" strike="noStrike" cap="none">
                <a:solidFill>
                  <a:srgbClr val="FFFFFF"/>
                </a:solidFill>
                <a:latin typeface="Calibri"/>
                <a:ea typeface="Calibri"/>
                <a:cs typeface="Calibri"/>
                <a:sym typeface="Calibri"/>
              </a:rPr>
              <a:t>Azure Table Storage (NoSQL)</a:t>
            </a:r>
            <a:endParaRPr sz="784"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g3b0415dc663_5_5" title="360_F_388554044_TWfFyq6SpF0432vGMGxUHU62MLbZToFm.jpg"/>
          <p:cNvPicPr preferRelativeResize="0"/>
          <p:nvPr/>
        </p:nvPicPr>
        <p:blipFill rotWithShape="1">
          <a:blip r:embed="rId3">
            <a:alphaModFix/>
          </a:blip>
          <a:srcRect t="7813" b="7813"/>
          <a:stretch/>
        </p:blipFill>
        <p:spPr>
          <a:xfrm>
            <a:off x="0" y="97194"/>
            <a:ext cx="9144002" cy="5143501"/>
          </a:xfrm>
          <a:prstGeom prst="rect">
            <a:avLst/>
          </a:prstGeom>
          <a:noFill/>
          <a:ln>
            <a:noFill/>
          </a:ln>
        </p:spPr>
      </p:pic>
      <p:sp>
        <p:nvSpPr>
          <p:cNvPr id="408" name="Google Shape;408;g3b0415dc663_5_5"/>
          <p:cNvSpPr/>
          <p:nvPr/>
        </p:nvSpPr>
        <p:spPr>
          <a:xfrm>
            <a:off x="0" y="0"/>
            <a:ext cx="9144000" cy="6198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g3b0415dc663_5_5"/>
          <p:cNvSpPr/>
          <p:nvPr/>
        </p:nvSpPr>
        <p:spPr>
          <a:xfrm>
            <a:off x="0" y="598289"/>
            <a:ext cx="9144000" cy="213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g3b0415dc663_5_5"/>
          <p:cNvSpPr/>
          <p:nvPr/>
        </p:nvSpPr>
        <p:spPr>
          <a:xfrm>
            <a:off x="428625" y="285750"/>
            <a:ext cx="8286900" cy="312600"/>
          </a:xfrm>
          <a:prstGeom prst="rect">
            <a:avLst/>
          </a:prstGeom>
          <a:noFill/>
          <a:ln>
            <a:noFill/>
          </a:ln>
        </p:spPr>
        <p:txBody>
          <a:bodyPr spcFirstLastPara="1" wrap="square" lIns="0" tIns="0" rIns="0" bIns="0" anchor="t" anchorCtr="0">
            <a:noAutofit/>
          </a:bodyPr>
          <a:lstStyle/>
          <a:p>
            <a:pPr marL="0" marR="0" lvl="0" indent="0" algn="l" rtl="0">
              <a:lnSpc>
                <a:spcPct val="137328"/>
              </a:lnSpc>
              <a:spcBef>
                <a:spcPts val="0"/>
              </a:spcBef>
              <a:spcAft>
                <a:spcPts val="0"/>
              </a:spcAft>
              <a:buClr>
                <a:srgbClr val="E94560"/>
              </a:buClr>
              <a:buSzPts val="1602"/>
              <a:buFont typeface="Calibri"/>
              <a:buNone/>
            </a:pPr>
            <a:r>
              <a:rPr lang="en-US" sz="1602" b="1">
                <a:solidFill>
                  <a:srgbClr val="E94560"/>
                </a:solidFill>
                <a:latin typeface="Calibri"/>
                <a:ea typeface="Calibri"/>
                <a:cs typeface="Calibri"/>
                <a:sym typeface="Calibri"/>
              </a:rPr>
              <a:t>Future Development</a:t>
            </a:r>
            <a:endParaRPr sz="1602" b="0" i="0" u="none" strike="noStrike" cap="none">
              <a:solidFill>
                <a:schemeClr val="dk1"/>
              </a:solidFill>
              <a:latin typeface="Calibri"/>
              <a:ea typeface="Calibri"/>
              <a:cs typeface="Calibri"/>
              <a:sym typeface="Calibri"/>
            </a:endParaRPr>
          </a:p>
        </p:txBody>
      </p:sp>
      <p:sp>
        <p:nvSpPr>
          <p:cNvPr id="411" name="Google Shape;411;g3b0415dc663_5_5"/>
          <p:cNvSpPr/>
          <p:nvPr/>
        </p:nvSpPr>
        <p:spPr>
          <a:xfrm>
            <a:off x="276100" y="718317"/>
            <a:ext cx="8658900" cy="3944700"/>
          </a:xfrm>
          <a:prstGeom prst="rect">
            <a:avLst/>
          </a:prstGeom>
          <a:solidFill>
            <a:srgbClr val="000000">
              <a:alpha val="58230"/>
            </a:srgbClr>
          </a:solidFill>
          <a:ln>
            <a:noFill/>
          </a:ln>
        </p:spPr>
        <p:txBody>
          <a:bodyPr spcFirstLastPara="1" wrap="square" lIns="0" tIns="0" rIns="0" bIns="0" anchor="t" anchorCtr="0">
            <a:noAutofit/>
          </a:bodyPr>
          <a:lstStyle/>
          <a:p>
            <a:pPr marL="0" marR="0" lvl="0" indent="0" algn="l" rtl="0">
              <a:lnSpc>
                <a:spcPct val="136986"/>
              </a:lnSpc>
              <a:spcBef>
                <a:spcPts val="0"/>
              </a:spcBef>
              <a:spcAft>
                <a:spcPts val="0"/>
              </a:spcAft>
              <a:buClr>
                <a:srgbClr val="53A8B6"/>
              </a:buClr>
              <a:buSzPts val="584"/>
              <a:buFont typeface="Calibri"/>
              <a:buNone/>
            </a:pPr>
            <a:endParaRPr sz="1100" b="1">
              <a:solidFill>
                <a:schemeClr val="lt1"/>
              </a:solidFill>
            </a:endParaRPr>
          </a:p>
          <a:p>
            <a:pPr marL="0" marR="0" lvl="0" indent="0" algn="l" rtl="0">
              <a:lnSpc>
                <a:spcPct val="136986"/>
              </a:lnSpc>
              <a:spcBef>
                <a:spcPts val="0"/>
              </a:spcBef>
              <a:spcAft>
                <a:spcPts val="0"/>
              </a:spcAft>
              <a:buClr>
                <a:srgbClr val="53A8B6"/>
              </a:buClr>
              <a:buSzPts val="584"/>
              <a:buFont typeface="Calibri"/>
              <a:buNone/>
            </a:pPr>
            <a:endParaRPr sz="1100" b="1">
              <a:solidFill>
                <a:schemeClr val="lt1"/>
              </a:solidFill>
            </a:endParaRPr>
          </a:p>
          <a:p>
            <a:pPr marL="0" marR="0" lvl="0" indent="0" algn="l" rtl="0">
              <a:lnSpc>
                <a:spcPct val="136986"/>
              </a:lnSpc>
              <a:spcBef>
                <a:spcPts val="0"/>
              </a:spcBef>
              <a:spcAft>
                <a:spcPts val="0"/>
              </a:spcAft>
              <a:buClr>
                <a:srgbClr val="53A8B6"/>
              </a:buClr>
              <a:buSzPts val="584"/>
              <a:buFont typeface="Calibri"/>
              <a:buNone/>
            </a:pPr>
            <a:endParaRPr sz="1100" b="1">
              <a:solidFill>
                <a:schemeClr val="lt1"/>
              </a:solidFill>
            </a:endParaRPr>
          </a:p>
          <a:p>
            <a:pPr marL="0" marR="0" lvl="0" indent="0" algn="l" rtl="0">
              <a:lnSpc>
                <a:spcPct val="136986"/>
              </a:lnSpc>
              <a:spcBef>
                <a:spcPts val="0"/>
              </a:spcBef>
              <a:spcAft>
                <a:spcPts val="0"/>
              </a:spcAft>
              <a:buClr>
                <a:srgbClr val="53A8B6"/>
              </a:buClr>
              <a:buSzPts val="584"/>
              <a:buFont typeface="Calibri"/>
              <a:buNone/>
            </a:pPr>
            <a:r>
              <a:rPr lang="en-US" sz="1100" b="1">
                <a:solidFill>
                  <a:schemeClr val="lt1"/>
                </a:solidFill>
              </a:rPr>
              <a:t>  Event-Driven Recording:</a:t>
            </a:r>
            <a:r>
              <a:rPr lang="en-US" sz="1100">
                <a:solidFill>
                  <a:schemeClr val="lt1"/>
                </a:solidFill>
              </a:rPr>
              <a:t> A CCTV camera will be strategically positioned to cover the door, </a:t>
            </a:r>
            <a:endParaRPr sz="1100">
              <a:solidFill>
                <a:schemeClr val="lt1"/>
              </a:solidFill>
            </a:endParaRPr>
          </a:p>
          <a:p>
            <a:pPr marL="0" marR="0" lvl="0" indent="0" algn="l" rtl="0">
              <a:lnSpc>
                <a:spcPct val="136986"/>
              </a:lnSpc>
              <a:spcBef>
                <a:spcPts val="0"/>
              </a:spcBef>
              <a:spcAft>
                <a:spcPts val="0"/>
              </a:spcAft>
              <a:buClr>
                <a:srgbClr val="53A8B6"/>
              </a:buClr>
              <a:buSzPts val="584"/>
              <a:buFont typeface="Calibri"/>
              <a:buNone/>
            </a:pPr>
            <a:r>
              <a:rPr lang="en-US" sz="1100">
                <a:solidFill>
                  <a:schemeClr val="lt1"/>
                </a:solidFill>
              </a:rPr>
              <a:t>  only initiating power and recording upon the detection of a significant door </a:t>
            </a:r>
            <a:r>
              <a:rPr lang="en-US" sz="1100" b="1">
                <a:solidFill>
                  <a:schemeClr val="lt1"/>
                </a:solidFill>
              </a:rPr>
              <a:t>vibration event</a:t>
            </a:r>
            <a:r>
              <a:rPr lang="en-US" sz="1100">
                <a:solidFill>
                  <a:schemeClr val="lt1"/>
                </a:solidFill>
              </a:rPr>
              <a:t>.</a:t>
            </a:r>
            <a:endParaRPr sz="1100">
              <a:solidFill>
                <a:schemeClr val="lt1"/>
              </a:solidFill>
            </a:endParaRPr>
          </a:p>
          <a:p>
            <a:pPr marL="0" marR="0" lvl="0" indent="0" algn="l" rtl="0">
              <a:lnSpc>
                <a:spcPct val="136986"/>
              </a:lnSpc>
              <a:spcBef>
                <a:spcPts val="0"/>
              </a:spcBef>
              <a:spcAft>
                <a:spcPts val="0"/>
              </a:spcAft>
              <a:buClr>
                <a:srgbClr val="53A8B6"/>
              </a:buClr>
              <a:buSzPts val="584"/>
              <a:buFont typeface="Calibri"/>
              <a:buNone/>
            </a:pPr>
            <a:endParaRPr sz="1100">
              <a:solidFill>
                <a:schemeClr val="lt1"/>
              </a:solidFill>
            </a:endParaRPr>
          </a:p>
          <a:p>
            <a:pPr marL="0" marR="0" lvl="0" indent="0" algn="l" rtl="0">
              <a:lnSpc>
                <a:spcPct val="150000"/>
              </a:lnSpc>
              <a:spcBef>
                <a:spcPts val="0"/>
              </a:spcBef>
              <a:spcAft>
                <a:spcPts val="0"/>
              </a:spcAft>
              <a:buClr>
                <a:srgbClr val="53A8B6"/>
              </a:buClr>
              <a:buSzPts val="584"/>
              <a:buFont typeface="Calibri"/>
              <a:buNone/>
            </a:pPr>
            <a:r>
              <a:rPr lang="en-US" sz="1300" b="1">
                <a:solidFill>
                  <a:schemeClr val="lt1"/>
                </a:solidFill>
              </a:rPr>
              <a:t>   </a:t>
            </a:r>
            <a:r>
              <a:rPr lang="en-US" sz="1300" b="1">
                <a:solidFill>
                  <a:srgbClr val="E94560"/>
                </a:solidFill>
              </a:rPr>
              <a:t>How it Works ?</a:t>
            </a:r>
            <a:endParaRPr sz="1300" b="1">
              <a:solidFill>
                <a:srgbClr val="E94560"/>
              </a:solidFill>
            </a:endParaRPr>
          </a:p>
          <a:p>
            <a:pPr marL="0" marR="0" lvl="0" indent="0" algn="l" rtl="0">
              <a:lnSpc>
                <a:spcPct val="136986"/>
              </a:lnSpc>
              <a:spcBef>
                <a:spcPts val="0"/>
              </a:spcBef>
              <a:spcAft>
                <a:spcPts val="0"/>
              </a:spcAft>
              <a:buClr>
                <a:srgbClr val="53A8B6"/>
              </a:buClr>
              <a:buSzPts val="584"/>
              <a:buFont typeface="Calibri"/>
              <a:buNone/>
            </a:pPr>
            <a:r>
              <a:rPr lang="en-US" sz="1100">
                <a:solidFill>
                  <a:schemeClr val="lt1"/>
                </a:solidFill>
              </a:rPr>
              <a:t>   The camera will be offline until the vibration sensor detects any kind of a vibration and if a </a:t>
            </a:r>
            <a:endParaRPr sz="1100">
              <a:solidFill>
                <a:schemeClr val="lt1"/>
              </a:solidFill>
            </a:endParaRPr>
          </a:p>
          <a:p>
            <a:pPr marL="0" marR="0" lvl="0" indent="0" algn="l" rtl="0">
              <a:lnSpc>
                <a:spcPct val="136986"/>
              </a:lnSpc>
              <a:spcBef>
                <a:spcPts val="0"/>
              </a:spcBef>
              <a:spcAft>
                <a:spcPts val="0"/>
              </a:spcAft>
              <a:buClr>
                <a:srgbClr val="53A8B6"/>
              </a:buClr>
              <a:buSzPts val="584"/>
              <a:buFont typeface="Calibri"/>
              <a:buNone/>
            </a:pPr>
            <a:r>
              <a:rPr lang="en-US" sz="1100">
                <a:solidFill>
                  <a:schemeClr val="lt1"/>
                </a:solidFill>
              </a:rPr>
              <a:t>   vibration occurred the cctv will automatically powered and it also sends a video clip of pre-defined </a:t>
            </a:r>
            <a:endParaRPr sz="1100">
              <a:solidFill>
                <a:schemeClr val="lt1"/>
              </a:solidFill>
            </a:endParaRPr>
          </a:p>
          <a:p>
            <a:pPr marL="0" marR="0" lvl="0" indent="0" algn="l" rtl="0">
              <a:lnSpc>
                <a:spcPct val="136986"/>
              </a:lnSpc>
              <a:spcBef>
                <a:spcPts val="0"/>
              </a:spcBef>
              <a:spcAft>
                <a:spcPts val="0"/>
              </a:spcAft>
              <a:buClr>
                <a:srgbClr val="53A8B6"/>
              </a:buClr>
              <a:buSzPts val="584"/>
              <a:buFont typeface="Calibri"/>
              <a:buNone/>
            </a:pPr>
            <a:r>
              <a:rPr lang="en-US" sz="1100">
                <a:solidFill>
                  <a:schemeClr val="lt1"/>
                </a:solidFill>
              </a:rPr>
              <a:t>   time period to the database.</a:t>
            </a:r>
            <a:endParaRPr sz="1100">
              <a:solidFill>
                <a:schemeClr val="lt1"/>
              </a:solidFill>
            </a:endParaRPr>
          </a:p>
          <a:p>
            <a:pPr marL="0" marR="0" lvl="0" indent="0" algn="l" rtl="0">
              <a:lnSpc>
                <a:spcPct val="136986"/>
              </a:lnSpc>
              <a:spcBef>
                <a:spcPts val="0"/>
              </a:spcBef>
              <a:spcAft>
                <a:spcPts val="0"/>
              </a:spcAft>
              <a:buClr>
                <a:srgbClr val="53A8B6"/>
              </a:buClr>
              <a:buSzPts val="584"/>
              <a:buFont typeface="Calibri"/>
              <a:buNone/>
            </a:pPr>
            <a:endParaRPr sz="1100">
              <a:solidFill>
                <a:schemeClr val="lt1"/>
              </a:solidFill>
            </a:endParaRPr>
          </a:p>
          <a:p>
            <a:pPr marL="0" marR="0" lvl="0" indent="0" algn="l" rtl="0">
              <a:lnSpc>
                <a:spcPct val="150000"/>
              </a:lnSpc>
              <a:spcBef>
                <a:spcPts val="0"/>
              </a:spcBef>
              <a:spcAft>
                <a:spcPts val="0"/>
              </a:spcAft>
              <a:buClr>
                <a:srgbClr val="53A8B6"/>
              </a:buClr>
              <a:buSzPts val="584"/>
              <a:buFont typeface="Calibri"/>
              <a:buNone/>
            </a:pPr>
            <a:r>
              <a:rPr lang="en-US" sz="1100">
                <a:solidFill>
                  <a:schemeClr val="lt1"/>
                </a:solidFill>
              </a:rPr>
              <a:t>    </a:t>
            </a:r>
            <a:r>
              <a:rPr lang="en-US" sz="1300" b="1">
                <a:solidFill>
                  <a:srgbClr val="E94560"/>
                </a:solidFill>
              </a:rPr>
              <a:t>Benefits</a:t>
            </a:r>
            <a:endParaRPr sz="1300" b="1">
              <a:solidFill>
                <a:srgbClr val="E94560"/>
              </a:solidFill>
            </a:endParaRPr>
          </a:p>
          <a:p>
            <a:pPr marL="457200" marR="0" lvl="0" indent="-298450" algn="l" rtl="0">
              <a:lnSpc>
                <a:spcPct val="136986"/>
              </a:lnSpc>
              <a:spcBef>
                <a:spcPts val="0"/>
              </a:spcBef>
              <a:spcAft>
                <a:spcPts val="0"/>
              </a:spcAft>
              <a:buClr>
                <a:schemeClr val="lt1"/>
              </a:buClr>
              <a:buSzPts val="1100"/>
              <a:buChar char="●"/>
            </a:pPr>
            <a:r>
              <a:rPr lang="en-US" sz="1100">
                <a:solidFill>
                  <a:schemeClr val="lt1"/>
                </a:solidFill>
              </a:rPr>
              <a:t>   Power Efficiency</a:t>
            </a:r>
            <a:endParaRPr sz="1100">
              <a:solidFill>
                <a:schemeClr val="lt1"/>
              </a:solidFill>
            </a:endParaRPr>
          </a:p>
          <a:p>
            <a:pPr marL="457200" marR="0" lvl="0" indent="-298450" algn="l" rtl="0">
              <a:lnSpc>
                <a:spcPct val="136986"/>
              </a:lnSpc>
              <a:spcBef>
                <a:spcPts val="0"/>
              </a:spcBef>
              <a:spcAft>
                <a:spcPts val="0"/>
              </a:spcAft>
              <a:buClr>
                <a:schemeClr val="lt1"/>
              </a:buClr>
              <a:buSzPts val="1100"/>
              <a:buChar char="●"/>
            </a:pPr>
            <a:r>
              <a:rPr lang="en-US" sz="1100">
                <a:solidFill>
                  <a:schemeClr val="lt1"/>
                </a:solidFill>
              </a:rPr>
              <a:t>   Storage &amp; Cost Management</a:t>
            </a:r>
            <a:endParaRPr sz="1100">
              <a:solidFill>
                <a:schemeClr val="lt1"/>
              </a:solidFill>
            </a:endParaRPr>
          </a:p>
          <a:p>
            <a:pPr marL="0" marR="0" lvl="0" indent="0" algn="l" rtl="0">
              <a:lnSpc>
                <a:spcPct val="136986"/>
              </a:lnSpc>
              <a:spcBef>
                <a:spcPts val="0"/>
              </a:spcBef>
              <a:spcAft>
                <a:spcPts val="0"/>
              </a:spcAft>
              <a:buClr>
                <a:srgbClr val="53A8B6"/>
              </a:buClr>
              <a:buSzPts val="584"/>
              <a:buFont typeface="Calibri"/>
              <a:buNone/>
            </a:pPr>
            <a:endParaRPr sz="1300" b="1">
              <a:solidFill>
                <a:schemeClr val="lt1"/>
              </a:solidFill>
            </a:endParaRPr>
          </a:p>
        </p:txBody>
      </p:sp>
      <p:pic>
        <p:nvPicPr>
          <p:cNvPr id="412" name="Google Shape;412;g3b0415dc663_5_5" title="pexels-cottonbro-3205737.jpg"/>
          <p:cNvPicPr preferRelativeResize="0"/>
          <p:nvPr/>
        </p:nvPicPr>
        <p:blipFill rotWithShape="1">
          <a:blip r:embed="rId4">
            <a:alphaModFix/>
          </a:blip>
          <a:srcRect t="25233"/>
          <a:stretch/>
        </p:blipFill>
        <p:spPr>
          <a:xfrm>
            <a:off x="6718750" y="1784697"/>
            <a:ext cx="2099025" cy="2182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6">
          <a:extLst>
            <a:ext uri="{FF2B5EF4-FFF2-40B4-BE49-F238E27FC236}">
              <a16:creationId xmlns:a16="http://schemas.microsoft.com/office/drawing/2014/main" id="{6155A52D-08F8-C4B4-BAFE-E1013F1DC816}"/>
            </a:ext>
          </a:extLst>
        </p:cNvPr>
        <p:cNvGrpSpPr/>
        <p:nvPr/>
      </p:nvGrpSpPr>
      <p:grpSpPr>
        <a:xfrm>
          <a:off x="0" y="0"/>
          <a:ext cx="0" cy="0"/>
          <a:chOff x="0" y="0"/>
          <a:chExt cx="0" cy="0"/>
        </a:xfrm>
      </p:grpSpPr>
      <p:pic>
        <p:nvPicPr>
          <p:cNvPr id="3" name="Picture 2" descr="A blue glowing cube with buildings in it&#10;&#10;AI-generated content may be incorrect.">
            <a:extLst>
              <a:ext uri="{FF2B5EF4-FFF2-40B4-BE49-F238E27FC236}">
                <a16:creationId xmlns:a16="http://schemas.microsoft.com/office/drawing/2014/main" id="{339E2C2C-CBB3-DD23-BB14-102C56CF0F4E}"/>
              </a:ext>
            </a:extLst>
          </p:cNvPr>
          <p:cNvPicPr>
            <a:picLocks noChangeAspect="1"/>
          </p:cNvPicPr>
          <p:nvPr/>
        </p:nvPicPr>
        <p:blipFill>
          <a:blip r:embed="rId3"/>
          <a:stretch>
            <a:fillRect/>
          </a:stretch>
        </p:blipFill>
        <p:spPr>
          <a:xfrm>
            <a:off x="-2" y="0"/>
            <a:ext cx="9144002" cy="5143500"/>
          </a:xfrm>
          <a:prstGeom prst="rect">
            <a:avLst/>
          </a:prstGeom>
        </p:spPr>
      </p:pic>
      <p:sp>
        <p:nvSpPr>
          <p:cNvPr id="408" name="Google Shape;408;g3b0415dc663_5_5">
            <a:extLst>
              <a:ext uri="{FF2B5EF4-FFF2-40B4-BE49-F238E27FC236}">
                <a16:creationId xmlns:a16="http://schemas.microsoft.com/office/drawing/2014/main" id="{FC6CB448-3445-0408-7447-FA57BEAE6278}"/>
              </a:ext>
            </a:extLst>
          </p:cNvPr>
          <p:cNvSpPr/>
          <p:nvPr/>
        </p:nvSpPr>
        <p:spPr>
          <a:xfrm>
            <a:off x="0" y="37842"/>
            <a:ext cx="9144000" cy="6198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rgbClr val="FF0000"/>
                </a:solidFill>
              </a:rPr>
              <a:t>Reasons for Some Architectural Decisions</a:t>
            </a:r>
            <a:endParaRPr sz="1800" dirty="0">
              <a:solidFill>
                <a:srgbClr val="FF0000"/>
              </a:solidFill>
            </a:endParaRPr>
          </a:p>
        </p:txBody>
      </p:sp>
      <p:sp>
        <p:nvSpPr>
          <p:cNvPr id="409" name="Google Shape;409;g3b0415dc663_5_5">
            <a:extLst>
              <a:ext uri="{FF2B5EF4-FFF2-40B4-BE49-F238E27FC236}">
                <a16:creationId xmlns:a16="http://schemas.microsoft.com/office/drawing/2014/main" id="{BF7FDE5A-0EBD-AED0-A51E-969E72FB14F9}"/>
              </a:ext>
            </a:extLst>
          </p:cNvPr>
          <p:cNvSpPr/>
          <p:nvPr/>
        </p:nvSpPr>
        <p:spPr>
          <a:xfrm>
            <a:off x="0" y="657763"/>
            <a:ext cx="9144000" cy="213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g3b0415dc663_5_5">
            <a:extLst>
              <a:ext uri="{FF2B5EF4-FFF2-40B4-BE49-F238E27FC236}">
                <a16:creationId xmlns:a16="http://schemas.microsoft.com/office/drawing/2014/main" id="{2672DB39-BC78-9D24-63FA-EAFEB5EE8B0A}"/>
              </a:ext>
            </a:extLst>
          </p:cNvPr>
          <p:cNvSpPr/>
          <p:nvPr/>
        </p:nvSpPr>
        <p:spPr>
          <a:xfrm>
            <a:off x="428625" y="285750"/>
            <a:ext cx="8286900" cy="312600"/>
          </a:xfrm>
          <a:prstGeom prst="rect">
            <a:avLst/>
          </a:prstGeom>
          <a:noFill/>
          <a:ln>
            <a:noFill/>
          </a:ln>
        </p:spPr>
        <p:txBody>
          <a:bodyPr spcFirstLastPara="1" wrap="square" lIns="0" tIns="0" rIns="0" bIns="0" anchor="t" anchorCtr="0">
            <a:noAutofit/>
          </a:bodyPr>
          <a:lstStyle/>
          <a:p>
            <a:pPr marL="0" marR="0" lvl="0" indent="0" algn="l" rtl="0">
              <a:lnSpc>
                <a:spcPct val="137328"/>
              </a:lnSpc>
              <a:spcBef>
                <a:spcPts val="0"/>
              </a:spcBef>
              <a:spcAft>
                <a:spcPts val="0"/>
              </a:spcAft>
              <a:buClr>
                <a:srgbClr val="E94560"/>
              </a:buClr>
              <a:buSzPts val="1602"/>
              <a:buFont typeface="Calibri"/>
              <a:buNone/>
            </a:pPr>
            <a:endParaRPr sz="1602" b="0" i="0" u="none" strike="noStrike" cap="none" dirty="0">
              <a:solidFill>
                <a:schemeClr val="dk1"/>
              </a:solidFill>
              <a:latin typeface="Calibri"/>
              <a:ea typeface="Calibri"/>
              <a:cs typeface="Calibri"/>
              <a:sym typeface="Calibri"/>
            </a:endParaRPr>
          </a:p>
        </p:txBody>
      </p:sp>
      <p:sp>
        <p:nvSpPr>
          <p:cNvPr id="411" name="Google Shape;411;g3b0415dc663_5_5">
            <a:extLst>
              <a:ext uri="{FF2B5EF4-FFF2-40B4-BE49-F238E27FC236}">
                <a16:creationId xmlns:a16="http://schemas.microsoft.com/office/drawing/2014/main" id="{BF425806-C5E9-05A5-2C46-994252FCCB1F}"/>
              </a:ext>
            </a:extLst>
          </p:cNvPr>
          <p:cNvSpPr/>
          <p:nvPr/>
        </p:nvSpPr>
        <p:spPr>
          <a:xfrm>
            <a:off x="245327" y="791456"/>
            <a:ext cx="8656122" cy="4066294"/>
          </a:xfrm>
          <a:prstGeom prst="rect">
            <a:avLst/>
          </a:prstGeom>
          <a:solidFill>
            <a:srgbClr val="000000">
              <a:alpha val="58230"/>
            </a:srgbClr>
          </a:solidFill>
          <a:ln>
            <a:noFill/>
          </a:ln>
        </p:spPr>
        <p:txBody>
          <a:bodyPr spcFirstLastPara="1" wrap="square" lIns="0" tIns="0" rIns="0" bIns="0" anchor="t" anchorCtr="0">
            <a:noAutofit/>
          </a:bodyPr>
          <a:lstStyle/>
          <a:p>
            <a:pPr marL="171450" marR="0" lvl="0" indent="-171450" algn="l" rtl="0">
              <a:lnSpc>
                <a:spcPts val="2400"/>
              </a:lnSpc>
              <a:spcBef>
                <a:spcPts val="0"/>
              </a:spcBef>
              <a:spcAft>
                <a:spcPts val="0"/>
              </a:spcAft>
              <a:buClr>
                <a:srgbClr val="53A8B6"/>
              </a:buClr>
              <a:buSzPts val="584"/>
              <a:buFont typeface="Wingdings" panose="05000000000000000000" pitchFamily="2" charset="2"/>
              <a:buChar char="v"/>
            </a:pPr>
            <a:r>
              <a:rPr lang="en-US" sz="1100" b="1" dirty="0">
                <a:solidFill>
                  <a:schemeClr val="lt1"/>
                </a:solidFill>
              </a:rPr>
              <a:t>  Why not ESP 32?</a:t>
            </a:r>
            <a:endParaRPr lang="en-GB" sz="1100" b="1" dirty="0">
              <a:solidFill>
                <a:schemeClr val="lt1"/>
              </a:solidFill>
            </a:endParaRPr>
          </a:p>
          <a:p>
            <a:pPr marR="0" lvl="0" algn="l" rtl="0">
              <a:lnSpc>
                <a:spcPts val="2400"/>
              </a:lnSpc>
              <a:spcBef>
                <a:spcPts val="0"/>
              </a:spcBef>
              <a:spcAft>
                <a:spcPts val="0"/>
              </a:spcAft>
              <a:buClr>
                <a:srgbClr val="53A8B6"/>
              </a:buClr>
              <a:buSzPts val="584"/>
            </a:pPr>
            <a:r>
              <a:rPr lang="en-GB" sz="1100" b="1" dirty="0">
                <a:solidFill>
                  <a:schemeClr val="lt1"/>
                </a:solidFill>
              </a:rPr>
              <a:t>	If connection loses , the lock is locked/ feezed while trying to reconnect.</a:t>
            </a:r>
            <a:endParaRPr lang="en-GB" sz="1100" dirty="0">
              <a:solidFill>
                <a:schemeClr val="lt1"/>
              </a:solidFill>
            </a:endParaRPr>
          </a:p>
          <a:p>
            <a:pPr marL="171450" indent="-171450">
              <a:lnSpc>
                <a:spcPts val="2400"/>
              </a:lnSpc>
              <a:buClr>
                <a:srgbClr val="53A8B6"/>
              </a:buClr>
              <a:buSzPts val="584"/>
              <a:buFont typeface="Wingdings" panose="05000000000000000000" pitchFamily="2" charset="2"/>
              <a:buChar char="v"/>
            </a:pPr>
            <a:r>
              <a:rPr lang="en-US" sz="1100" b="1" dirty="0">
                <a:solidFill>
                  <a:schemeClr val="lt1"/>
                </a:solidFill>
              </a:rPr>
              <a:t>  Why not ESP 32 instead of RPi?</a:t>
            </a:r>
          </a:p>
          <a:p>
            <a:pPr>
              <a:lnSpc>
                <a:spcPts val="2400"/>
              </a:lnSpc>
              <a:buClr>
                <a:srgbClr val="53A8B6"/>
              </a:buClr>
              <a:buSzPts val="584"/>
            </a:pPr>
            <a:r>
              <a:rPr lang="en-US" sz="1100" b="1" dirty="0">
                <a:solidFill>
                  <a:schemeClr val="lt1"/>
                </a:solidFill>
              </a:rPr>
              <a:t>	Handling cloud connection &amp; managing complex certificates and SAS tokens is</a:t>
            </a:r>
          </a:p>
          <a:p>
            <a:pPr>
              <a:lnSpc>
                <a:spcPts val="2400"/>
              </a:lnSpc>
              <a:buClr>
                <a:srgbClr val="53A8B6"/>
              </a:buClr>
              <a:buSzPts val="584"/>
            </a:pPr>
            <a:r>
              <a:rPr lang="en-US" sz="1100" b="1" dirty="0">
                <a:solidFill>
                  <a:schemeClr val="lt1"/>
                </a:solidFill>
              </a:rPr>
              <a:t>	computationally heavy.</a:t>
            </a:r>
          </a:p>
          <a:p>
            <a:pPr marL="171450" indent="-171450">
              <a:lnSpc>
                <a:spcPts val="2400"/>
              </a:lnSpc>
              <a:buClr>
                <a:srgbClr val="53A8B6"/>
              </a:buClr>
              <a:buSzPts val="584"/>
              <a:buFont typeface="Wingdings" panose="05000000000000000000" pitchFamily="2" charset="2"/>
              <a:buChar char="v"/>
            </a:pPr>
            <a:r>
              <a:rPr lang="en-US" sz="1100" b="1" dirty="0">
                <a:solidFill>
                  <a:schemeClr val="lt1"/>
                </a:solidFill>
              </a:rPr>
              <a:t>  Why MQTT between RPi &amp; IoT hub?</a:t>
            </a:r>
          </a:p>
          <a:p>
            <a:pPr>
              <a:lnSpc>
                <a:spcPts val="2400"/>
              </a:lnSpc>
              <a:buClr>
                <a:srgbClr val="53A8B6"/>
              </a:buClr>
              <a:buSzPts val="584"/>
            </a:pPr>
            <a:r>
              <a:rPr lang="en-US" sz="1100" b="1" dirty="0">
                <a:solidFill>
                  <a:schemeClr val="lt1"/>
                </a:solidFill>
              </a:rPr>
              <a:t>	Lightweight &amp; low power usage &amp;data overhead is less.</a:t>
            </a:r>
          </a:p>
          <a:p>
            <a:pPr marL="171450" indent="-171450">
              <a:lnSpc>
                <a:spcPts val="2400"/>
              </a:lnSpc>
              <a:buClr>
                <a:srgbClr val="53A8B6"/>
              </a:buClr>
              <a:buSzPts val="584"/>
              <a:buFont typeface="Wingdings" panose="05000000000000000000" pitchFamily="2" charset="2"/>
              <a:buChar char="v"/>
            </a:pPr>
            <a:r>
              <a:rPr lang="en-US" sz="1100" b="1" dirty="0">
                <a:solidFill>
                  <a:schemeClr val="lt1"/>
                </a:solidFill>
              </a:rPr>
              <a:t>  Why QoS 01?</a:t>
            </a:r>
          </a:p>
          <a:p>
            <a:pPr>
              <a:lnSpc>
                <a:spcPts val="2400"/>
              </a:lnSpc>
              <a:buClr>
                <a:srgbClr val="53A8B6"/>
              </a:buClr>
              <a:buSzPts val="584"/>
            </a:pPr>
            <a:r>
              <a:rPr lang="en-US" sz="1100" b="1" dirty="0">
                <a:solidFill>
                  <a:schemeClr val="lt1"/>
                </a:solidFill>
              </a:rPr>
              <a:t>	To ensure that commands &amp; alerts are guaranteed to be delivered.</a:t>
            </a:r>
          </a:p>
          <a:p>
            <a:pPr>
              <a:lnSpc>
                <a:spcPts val="2400"/>
              </a:lnSpc>
              <a:buClr>
                <a:srgbClr val="53A8B6"/>
              </a:buClr>
              <a:buSzPts val="584"/>
            </a:pPr>
            <a:r>
              <a:rPr lang="en-US" sz="1100" b="1" dirty="0">
                <a:solidFill>
                  <a:schemeClr val="lt1"/>
                </a:solidFill>
              </a:rPr>
              <a:t>	Azure IoT hub does not standardly support QoS 2.</a:t>
            </a:r>
          </a:p>
          <a:p>
            <a:pPr marL="171450" indent="-171450">
              <a:lnSpc>
                <a:spcPts val="2400"/>
              </a:lnSpc>
              <a:buClr>
                <a:srgbClr val="53A8B6"/>
              </a:buClr>
              <a:buSzPts val="584"/>
              <a:buFont typeface="Wingdings" panose="05000000000000000000" pitchFamily="2" charset="2"/>
              <a:buChar char="v"/>
            </a:pPr>
            <a:r>
              <a:rPr lang="en-US" sz="1100" b="1" dirty="0">
                <a:solidFill>
                  <a:schemeClr val="lt1"/>
                </a:solidFill>
              </a:rPr>
              <a:t>  Why cold path for UI?</a:t>
            </a:r>
          </a:p>
          <a:p>
            <a:pPr lvl="1">
              <a:lnSpc>
                <a:spcPts val="2400"/>
              </a:lnSpc>
              <a:buClr>
                <a:srgbClr val="53A8B6"/>
              </a:buClr>
              <a:buSzPts val="584"/>
            </a:pPr>
            <a:r>
              <a:rPr lang="en-US" sz="1100" b="1" dirty="0">
                <a:solidFill>
                  <a:schemeClr val="lt1"/>
                </a:solidFill>
              </a:rPr>
              <a:t>	User experience.</a:t>
            </a:r>
          </a:p>
          <a:p>
            <a:pPr lvl="1">
              <a:lnSpc>
                <a:spcPts val="2400"/>
              </a:lnSpc>
              <a:buClr>
                <a:srgbClr val="53A8B6"/>
              </a:buClr>
              <a:buSzPts val="584"/>
            </a:pPr>
            <a:r>
              <a:rPr lang="en-US" sz="1100" b="1" dirty="0">
                <a:solidFill>
                  <a:schemeClr val="lt1"/>
                </a:solidFill>
              </a:rPr>
              <a:t>	If we used the hot  path , it may show two different things in the table &amp; the status Section.</a:t>
            </a:r>
          </a:p>
        </p:txBody>
      </p:sp>
    </p:spTree>
    <p:extLst>
      <p:ext uri="{BB962C8B-B14F-4D97-AF65-F5344CB8AC3E}">
        <p14:creationId xmlns:p14="http://schemas.microsoft.com/office/powerpoint/2010/main" val="3254072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
        <p:cNvGrpSpPr/>
        <p:nvPr/>
      </p:nvGrpSpPr>
      <p:grpSpPr>
        <a:xfrm>
          <a:off x="0" y="0"/>
          <a:ext cx="0" cy="0"/>
          <a:chOff x="0" y="0"/>
          <a:chExt cx="0" cy="0"/>
        </a:xfrm>
      </p:grpSpPr>
      <p:sp>
        <p:nvSpPr>
          <p:cNvPr id="27" name="Google Shape;27;p2"/>
          <p:cNvSpPr/>
          <p:nvPr/>
        </p:nvSpPr>
        <p:spPr>
          <a:xfrm>
            <a:off x="0" y="0"/>
            <a:ext cx="9144000" cy="61972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0" y="598289"/>
            <a:ext cx="9144000" cy="21431"/>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28625" y="285750"/>
            <a:ext cx="8286900" cy="312600"/>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E94560"/>
              </a:buClr>
              <a:buSzPts val="1602"/>
              <a:buFont typeface="Calibri"/>
              <a:buNone/>
            </a:pPr>
            <a:r>
              <a:rPr lang="en-US" sz="1602" b="1" i="0" u="none" strike="noStrike" cap="none">
                <a:solidFill>
                  <a:srgbClr val="E94560"/>
                </a:solidFill>
                <a:latin typeface="Calibri"/>
                <a:ea typeface="Calibri"/>
                <a:cs typeface="Calibri"/>
                <a:sym typeface="Calibri"/>
              </a:rPr>
              <a:t>The Challenge: Bridging Physical and Digital Security</a:t>
            </a:r>
            <a:endParaRPr sz="1602" b="0" i="0" u="none" strike="noStrike" cap="none">
              <a:solidFill>
                <a:schemeClr val="dk1"/>
              </a:solidFill>
              <a:latin typeface="Calibri"/>
              <a:ea typeface="Calibri"/>
              <a:cs typeface="Calibri"/>
              <a:sym typeface="Calibri"/>
            </a:endParaRPr>
          </a:p>
        </p:txBody>
      </p:sp>
      <p:sp>
        <p:nvSpPr>
          <p:cNvPr id="30" name="Google Shape;30;p2"/>
          <p:cNvSpPr/>
          <p:nvPr/>
        </p:nvSpPr>
        <p:spPr>
          <a:xfrm>
            <a:off x="959225" y="1425414"/>
            <a:ext cx="357300" cy="357300"/>
          </a:xfrm>
          <a:prstGeom prst="rect">
            <a:avLst/>
          </a:prstGeom>
          <a:solidFill>
            <a:srgbClr val="E94560">
              <a:alpha val="20000"/>
            </a:srgbClr>
          </a:solidFill>
          <a:ln w="18275" cap="flat" cmpd="sng">
            <a:solidFill>
              <a:srgbClr val="E94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59225" y="1425414"/>
            <a:ext cx="357300" cy="357300"/>
          </a:xfrm>
          <a:prstGeom prst="rect">
            <a:avLst/>
          </a:prstGeom>
          <a:noFill/>
          <a:ln>
            <a:noFill/>
          </a:ln>
        </p:spPr>
        <p:txBody>
          <a:bodyPr spcFirstLastPara="1" wrap="square" lIns="0" tIns="0" rIns="0" bIns="0" anchor="ctr" anchorCtr="0">
            <a:spAutoFit/>
          </a:bodyPr>
          <a:lstStyle/>
          <a:p>
            <a:pPr marL="0" marR="0" lvl="0" indent="0" algn="ctr" rtl="0">
              <a:lnSpc>
                <a:spcPct val="127860"/>
              </a:lnSpc>
              <a:spcBef>
                <a:spcPts val="0"/>
              </a:spcBef>
              <a:spcAft>
                <a:spcPts val="0"/>
              </a:spcAft>
              <a:buClr>
                <a:srgbClr val="000000"/>
              </a:buClr>
              <a:buSzPts val="1486"/>
              <a:buFont typeface="Calibri"/>
              <a:buNone/>
            </a:pPr>
            <a:r>
              <a:rPr lang="en-US" sz="1486" b="0" i="0" u="none" strike="noStrike" cap="none">
                <a:solidFill>
                  <a:srgbClr val="000000"/>
                </a:solidFill>
                <a:latin typeface="Calibri"/>
                <a:ea typeface="Calibri"/>
                <a:cs typeface="Calibri"/>
                <a:sym typeface="Calibri"/>
              </a:rPr>
              <a:t>🔐</a:t>
            </a:r>
            <a:endParaRPr sz="1486" b="0" i="0" u="none" strike="noStrike" cap="none">
              <a:solidFill>
                <a:schemeClr val="dk1"/>
              </a:solidFill>
              <a:latin typeface="Calibri"/>
              <a:ea typeface="Calibri"/>
              <a:cs typeface="Calibri"/>
              <a:sym typeface="Calibri"/>
            </a:endParaRPr>
          </a:p>
        </p:txBody>
      </p:sp>
      <p:sp>
        <p:nvSpPr>
          <p:cNvPr id="32" name="Google Shape;32;p2"/>
          <p:cNvSpPr/>
          <p:nvPr/>
        </p:nvSpPr>
        <p:spPr>
          <a:xfrm>
            <a:off x="1423569" y="1487004"/>
            <a:ext cx="1037400" cy="234000"/>
          </a:xfrm>
          <a:prstGeom prst="rect">
            <a:avLst/>
          </a:prstGeom>
          <a:noFill/>
          <a:ln>
            <a:noFill/>
          </a:ln>
        </p:spPr>
        <p:txBody>
          <a:bodyPr spcFirstLastPara="1" wrap="square" lIns="0" tIns="0" rIns="0" bIns="0" anchor="t" anchorCtr="0">
            <a:spAutoFit/>
          </a:bodyPr>
          <a:lstStyle/>
          <a:p>
            <a:pPr marL="0" marR="0" lvl="0" indent="0" algn="l" rtl="0">
              <a:lnSpc>
                <a:spcPct val="134115"/>
              </a:lnSpc>
              <a:spcBef>
                <a:spcPts val="0"/>
              </a:spcBef>
              <a:spcAft>
                <a:spcPts val="0"/>
              </a:spcAft>
              <a:buClr>
                <a:srgbClr val="FFFFFF"/>
              </a:buClr>
              <a:buSzPts val="1193"/>
              <a:buFont typeface="Calibri"/>
              <a:buNone/>
            </a:pPr>
            <a:r>
              <a:rPr lang="en-US" sz="1393" b="1" i="0" u="none" strike="noStrike" cap="none">
                <a:solidFill>
                  <a:srgbClr val="FFFFFF"/>
                </a:solidFill>
                <a:latin typeface="Calibri"/>
                <a:ea typeface="Calibri"/>
                <a:cs typeface="Calibri"/>
                <a:sym typeface="Calibri"/>
              </a:rPr>
              <a:t>The Problem</a:t>
            </a:r>
            <a:endParaRPr sz="1393" b="0" i="0" u="none" strike="noStrike" cap="none">
              <a:solidFill>
                <a:schemeClr val="dk1"/>
              </a:solidFill>
              <a:latin typeface="Calibri"/>
              <a:ea typeface="Calibri"/>
              <a:cs typeface="Calibri"/>
              <a:sym typeface="Calibri"/>
            </a:endParaRPr>
          </a:p>
        </p:txBody>
      </p:sp>
      <p:sp>
        <p:nvSpPr>
          <p:cNvPr id="33" name="Google Shape;33;p2"/>
          <p:cNvSpPr/>
          <p:nvPr/>
        </p:nvSpPr>
        <p:spPr>
          <a:xfrm>
            <a:off x="549850" y="2104600"/>
            <a:ext cx="3307200" cy="183000"/>
          </a:xfrm>
          <a:prstGeom prst="rect">
            <a:avLst/>
          </a:prstGeom>
          <a:noFill/>
          <a:ln>
            <a:noFill/>
          </a:ln>
        </p:spPr>
        <p:txBody>
          <a:bodyPr spcFirstLastPara="1" wrap="square" lIns="0" tIns="0" rIns="0" bIns="0" anchor="t" anchorCtr="0">
            <a:spAutoFit/>
          </a:bodyPr>
          <a:lstStyle/>
          <a:p>
            <a:pPr marL="457200" marR="0" lvl="0" indent="-300609" algn="l" rtl="0">
              <a:lnSpc>
                <a:spcPct val="167865"/>
              </a:lnSpc>
              <a:spcBef>
                <a:spcPts val="0"/>
              </a:spcBef>
              <a:spcAft>
                <a:spcPts val="0"/>
              </a:spcAft>
              <a:buClr>
                <a:srgbClr val="FFFFFF"/>
              </a:buClr>
              <a:buSzPts val="1134"/>
              <a:buFont typeface="Calibri"/>
              <a:buChar char="❖"/>
            </a:pPr>
            <a:r>
              <a:rPr lang="en-US" sz="1134" b="0" i="0" u="none" strike="noStrike" cap="none">
                <a:solidFill>
                  <a:srgbClr val="FFFFFF"/>
                </a:solidFill>
                <a:latin typeface="Calibri"/>
                <a:ea typeface="Calibri"/>
                <a:cs typeface="Calibri"/>
                <a:sym typeface="Calibri"/>
              </a:rPr>
              <a:t>Physical keys have no digital logs or audit trail.</a:t>
            </a:r>
            <a:endParaRPr sz="1134" b="0" i="0" u="none" strike="noStrike" cap="none">
              <a:solidFill>
                <a:schemeClr val="dk1"/>
              </a:solidFill>
              <a:latin typeface="Calibri"/>
              <a:ea typeface="Calibri"/>
              <a:cs typeface="Calibri"/>
              <a:sym typeface="Calibri"/>
            </a:endParaRPr>
          </a:p>
        </p:txBody>
      </p:sp>
      <p:sp>
        <p:nvSpPr>
          <p:cNvPr id="34" name="Google Shape;34;p2"/>
          <p:cNvSpPr/>
          <p:nvPr/>
        </p:nvSpPr>
        <p:spPr>
          <a:xfrm>
            <a:off x="549850" y="2435425"/>
            <a:ext cx="3188100" cy="183000"/>
          </a:xfrm>
          <a:prstGeom prst="rect">
            <a:avLst/>
          </a:prstGeom>
          <a:noFill/>
          <a:ln>
            <a:noFill/>
          </a:ln>
        </p:spPr>
        <p:txBody>
          <a:bodyPr spcFirstLastPara="1" wrap="square" lIns="0" tIns="0" rIns="0" bIns="0" anchor="t" anchorCtr="0">
            <a:spAutoFit/>
          </a:bodyPr>
          <a:lstStyle/>
          <a:p>
            <a:pPr marL="457200" marR="0" lvl="0" indent="-300609" algn="l" rtl="0">
              <a:lnSpc>
                <a:spcPct val="167865"/>
              </a:lnSpc>
              <a:spcBef>
                <a:spcPts val="0"/>
              </a:spcBef>
              <a:spcAft>
                <a:spcPts val="0"/>
              </a:spcAft>
              <a:buClr>
                <a:srgbClr val="FFFFFF"/>
              </a:buClr>
              <a:buSzPts val="1134"/>
              <a:buFont typeface="Calibri"/>
              <a:buChar char="❖"/>
            </a:pPr>
            <a:r>
              <a:rPr lang="en-US" sz="1134" b="0" i="0" u="none" strike="noStrike" cap="none">
                <a:solidFill>
                  <a:srgbClr val="FFFFFF"/>
                </a:solidFill>
                <a:latin typeface="Calibri"/>
                <a:ea typeface="Calibri"/>
                <a:cs typeface="Calibri"/>
                <a:sym typeface="Calibri"/>
              </a:rPr>
              <a:t>Keys are easily lost, duplicated, or stolen.</a:t>
            </a:r>
            <a:endParaRPr sz="1134" b="0" i="0" u="none" strike="noStrike" cap="none">
              <a:solidFill>
                <a:schemeClr val="dk1"/>
              </a:solidFill>
              <a:latin typeface="Calibri"/>
              <a:ea typeface="Calibri"/>
              <a:cs typeface="Calibri"/>
              <a:sym typeface="Calibri"/>
            </a:endParaRPr>
          </a:p>
        </p:txBody>
      </p:sp>
      <p:sp>
        <p:nvSpPr>
          <p:cNvPr id="35" name="Google Shape;35;p2"/>
          <p:cNvSpPr/>
          <p:nvPr/>
        </p:nvSpPr>
        <p:spPr>
          <a:xfrm>
            <a:off x="549850" y="2761150"/>
            <a:ext cx="3763800" cy="183000"/>
          </a:xfrm>
          <a:prstGeom prst="rect">
            <a:avLst/>
          </a:prstGeom>
          <a:noFill/>
          <a:ln>
            <a:noFill/>
          </a:ln>
        </p:spPr>
        <p:txBody>
          <a:bodyPr spcFirstLastPara="1" wrap="square" lIns="0" tIns="0" rIns="0" bIns="0" anchor="t" anchorCtr="0">
            <a:spAutoFit/>
          </a:bodyPr>
          <a:lstStyle/>
          <a:p>
            <a:pPr marL="457200" marR="0" lvl="0" indent="-300609" algn="l" rtl="0">
              <a:lnSpc>
                <a:spcPct val="167865"/>
              </a:lnSpc>
              <a:spcBef>
                <a:spcPts val="0"/>
              </a:spcBef>
              <a:spcAft>
                <a:spcPts val="0"/>
              </a:spcAft>
              <a:buClr>
                <a:srgbClr val="FFFFFF"/>
              </a:buClr>
              <a:buSzPts val="1134"/>
              <a:buFont typeface="Calibri"/>
              <a:buChar char="❖"/>
            </a:pPr>
            <a:r>
              <a:rPr lang="en-US" sz="1134" b="0" i="0" u="none" strike="noStrike" cap="none">
                <a:solidFill>
                  <a:srgbClr val="FFFFFF"/>
                </a:solidFill>
                <a:latin typeface="Calibri"/>
                <a:ea typeface="Calibri"/>
                <a:cs typeface="Calibri"/>
                <a:sym typeface="Calibri"/>
              </a:rPr>
              <a:t>No remote access or real-time monitoring capabilities.</a:t>
            </a:r>
            <a:endParaRPr sz="1134" b="0" i="0" u="none" strike="noStrike" cap="none">
              <a:solidFill>
                <a:schemeClr val="dk1"/>
              </a:solidFill>
              <a:latin typeface="Calibri"/>
              <a:ea typeface="Calibri"/>
              <a:cs typeface="Calibri"/>
              <a:sym typeface="Calibri"/>
            </a:endParaRPr>
          </a:p>
        </p:txBody>
      </p:sp>
      <p:sp>
        <p:nvSpPr>
          <p:cNvPr id="36" name="Google Shape;36;p2"/>
          <p:cNvSpPr/>
          <p:nvPr/>
        </p:nvSpPr>
        <p:spPr>
          <a:xfrm>
            <a:off x="593200" y="3086875"/>
            <a:ext cx="3307200" cy="182700"/>
          </a:xfrm>
          <a:prstGeom prst="rect">
            <a:avLst/>
          </a:prstGeom>
          <a:noFill/>
          <a:ln>
            <a:noFill/>
          </a:ln>
        </p:spPr>
        <p:txBody>
          <a:bodyPr spcFirstLastPara="1" wrap="square" lIns="0" tIns="0" rIns="0" bIns="0" anchor="t" anchorCtr="0">
            <a:spAutoFit/>
          </a:bodyPr>
          <a:lstStyle/>
          <a:p>
            <a:pPr marL="457200" marR="0" lvl="0" indent="-300609" algn="l" rtl="0">
              <a:lnSpc>
                <a:spcPct val="167865"/>
              </a:lnSpc>
              <a:spcBef>
                <a:spcPts val="0"/>
              </a:spcBef>
              <a:spcAft>
                <a:spcPts val="0"/>
              </a:spcAft>
              <a:buClr>
                <a:srgbClr val="FFFFFF"/>
              </a:buClr>
              <a:buSzPts val="1134"/>
              <a:buFont typeface="Calibri"/>
              <a:buChar char="❖"/>
            </a:pPr>
            <a:r>
              <a:rPr lang="en-US" sz="1134" b="0" i="0" u="none" strike="noStrike" cap="none">
                <a:solidFill>
                  <a:srgbClr val="FFFFFF"/>
                </a:solidFill>
                <a:latin typeface="Calibri"/>
                <a:ea typeface="Calibri"/>
                <a:cs typeface="Calibri"/>
                <a:sym typeface="Calibri"/>
              </a:rPr>
              <a:t>No immediate alerts for unauthorized access attempts.</a:t>
            </a:r>
            <a:endParaRPr sz="1134" b="0" i="0" u="none" strike="noStrike" cap="none">
              <a:solidFill>
                <a:schemeClr val="dk1"/>
              </a:solidFill>
              <a:latin typeface="Calibri"/>
              <a:ea typeface="Calibri"/>
              <a:cs typeface="Calibri"/>
              <a:sym typeface="Calibri"/>
            </a:endParaRPr>
          </a:p>
        </p:txBody>
      </p:sp>
      <p:sp>
        <p:nvSpPr>
          <p:cNvPr id="37" name="Google Shape;37;p2"/>
          <p:cNvSpPr/>
          <p:nvPr/>
        </p:nvSpPr>
        <p:spPr>
          <a:xfrm>
            <a:off x="5212975" y="1425464"/>
            <a:ext cx="357300" cy="357300"/>
          </a:xfrm>
          <a:prstGeom prst="rect">
            <a:avLst/>
          </a:prstGeom>
          <a:solidFill>
            <a:srgbClr val="53A8B6">
              <a:alpha val="20000"/>
            </a:srgbClr>
          </a:solidFill>
          <a:ln w="18275" cap="flat" cmpd="sng">
            <a:solidFill>
              <a:srgbClr val="53A8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212975" y="1425464"/>
            <a:ext cx="357300" cy="357300"/>
          </a:xfrm>
          <a:prstGeom prst="rect">
            <a:avLst/>
          </a:prstGeom>
          <a:noFill/>
          <a:ln>
            <a:noFill/>
          </a:ln>
        </p:spPr>
        <p:txBody>
          <a:bodyPr spcFirstLastPara="1" wrap="square" lIns="0" tIns="0" rIns="0" bIns="0" anchor="ctr" anchorCtr="0">
            <a:spAutoFit/>
          </a:bodyPr>
          <a:lstStyle/>
          <a:p>
            <a:pPr marL="0" marR="0" lvl="0" indent="0" algn="ctr" rtl="0">
              <a:lnSpc>
                <a:spcPct val="127860"/>
              </a:lnSpc>
              <a:spcBef>
                <a:spcPts val="0"/>
              </a:spcBef>
              <a:spcAft>
                <a:spcPts val="0"/>
              </a:spcAft>
              <a:buClr>
                <a:srgbClr val="000000"/>
              </a:buClr>
              <a:buSzPts val="1486"/>
              <a:buFont typeface="Calibri"/>
              <a:buNone/>
            </a:pPr>
            <a:r>
              <a:rPr lang="en-US" sz="1486" b="0" i="0" u="none" strike="noStrike" cap="none">
                <a:solidFill>
                  <a:srgbClr val="000000"/>
                </a:solidFill>
                <a:latin typeface="Calibri"/>
                <a:ea typeface="Calibri"/>
                <a:cs typeface="Calibri"/>
                <a:sym typeface="Calibri"/>
              </a:rPr>
              <a:t>🚀</a:t>
            </a:r>
            <a:endParaRPr sz="1486" b="0" i="0" u="none" strike="noStrike" cap="none">
              <a:solidFill>
                <a:schemeClr val="dk1"/>
              </a:solidFill>
              <a:latin typeface="Calibri"/>
              <a:ea typeface="Calibri"/>
              <a:cs typeface="Calibri"/>
              <a:sym typeface="Calibri"/>
            </a:endParaRPr>
          </a:p>
        </p:txBody>
      </p:sp>
      <p:sp>
        <p:nvSpPr>
          <p:cNvPr id="39" name="Google Shape;39;p2"/>
          <p:cNvSpPr/>
          <p:nvPr/>
        </p:nvSpPr>
        <p:spPr>
          <a:xfrm>
            <a:off x="5677319" y="1487079"/>
            <a:ext cx="1039800" cy="234000"/>
          </a:xfrm>
          <a:prstGeom prst="rect">
            <a:avLst/>
          </a:prstGeom>
          <a:noFill/>
          <a:ln>
            <a:noFill/>
          </a:ln>
        </p:spPr>
        <p:txBody>
          <a:bodyPr spcFirstLastPara="1" wrap="square" lIns="0" tIns="0" rIns="0" bIns="0" anchor="t" anchorCtr="0">
            <a:spAutoFit/>
          </a:bodyPr>
          <a:lstStyle/>
          <a:p>
            <a:pPr marL="0" marR="0" lvl="0" indent="0" algn="l" rtl="0">
              <a:lnSpc>
                <a:spcPct val="134115"/>
              </a:lnSpc>
              <a:spcBef>
                <a:spcPts val="0"/>
              </a:spcBef>
              <a:spcAft>
                <a:spcPts val="0"/>
              </a:spcAft>
              <a:buClr>
                <a:srgbClr val="FFFFFF"/>
              </a:buClr>
              <a:buSzPts val="1193"/>
              <a:buFont typeface="Calibri"/>
              <a:buNone/>
            </a:pPr>
            <a:r>
              <a:rPr lang="en-US" sz="1293" b="1" i="0" u="none" strike="noStrike" cap="none">
                <a:solidFill>
                  <a:srgbClr val="FFFFFF"/>
                </a:solidFill>
                <a:latin typeface="Calibri"/>
                <a:ea typeface="Calibri"/>
                <a:cs typeface="Calibri"/>
                <a:sym typeface="Calibri"/>
              </a:rPr>
              <a:t>Our Solution</a:t>
            </a:r>
            <a:endParaRPr sz="1293" b="0" i="0" u="none" strike="noStrike" cap="none">
              <a:solidFill>
                <a:schemeClr val="dk1"/>
              </a:solidFill>
              <a:latin typeface="Calibri"/>
              <a:ea typeface="Calibri"/>
              <a:cs typeface="Calibri"/>
              <a:sym typeface="Calibri"/>
            </a:endParaRPr>
          </a:p>
        </p:txBody>
      </p:sp>
      <p:sp>
        <p:nvSpPr>
          <p:cNvPr id="40" name="Google Shape;40;p2"/>
          <p:cNvSpPr/>
          <p:nvPr/>
        </p:nvSpPr>
        <p:spPr>
          <a:xfrm>
            <a:off x="4836100" y="2104588"/>
            <a:ext cx="3980400" cy="183000"/>
          </a:xfrm>
          <a:prstGeom prst="rect">
            <a:avLst/>
          </a:prstGeom>
          <a:noFill/>
          <a:ln>
            <a:noFill/>
          </a:ln>
        </p:spPr>
        <p:txBody>
          <a:bodyPr spcFirstLastPara="1" wrap="square" lIns="0" tIns="0" rIns="0" bIns="0" anchor="t" anchorCtr="0">
            <a:spAutoFit/>
          </a:bodyPr>
          <a:lstStyle/>
          <a:p>
            <a:pPr marL="457200" marR="0" lvl="0" indent="-300609" algn="l" rtl="0">
              <a:lnSpc>
                <a:spcPct val="167865"/>
              </a:lnSpc>
              <a:spcBef>
                <a:spcPts val="0"/>
              </a:spcBef>
              <a:spcAft>
                <a:spcPts val="0"/>
              </a:spcAft>
              <a:buClr>
                <a:srgbClr val="FFFFFF"/>
              </a:buClr>
              <a:buSzPts val="1134"/>
              <a:buFont typeface="Calibri"/>
              <a:buChar char="❖"/>
            </a:pPr>
            <a:r>
              <a:rPr lang="en-US" sz="1134" b="0" i="0" u="none" strike="noStrike" cap="none">
                <a:solidFill>
                  <a:srgbClr val="FFFFFF"/>
                </a:solidFill>
                <a:latin typeface="Calibri"/>
                <a:ea typeface="Calibri"/>
                <a:cs typeface="Calibri"/>
                <a:sym typeface="Calibri"/>
              </a:rPr>
              <a:t>Keypad-based authentication with digital event logging.</a:t>
            </a:r>
            <a:endParaRPr sz="1134" b="0" i="0" u="none" strike="noStrike" cap="none">
              <a:solidFill>
                <a:schemeClr val="dk1"/>
              </a:solidFill>
              <a:latin typeface="Calibri"/>
              <a:ea typeface="Calibri"/>
              <a:cs typeface="Calibri"/>
              <a:sym typeface="Calibri"/>
            </a:endParaRPr>
          </a:p>
        </p:txBody>
      </p:sp>
      <p:sp>
        <p:nvSpPr>
          <p:cNvPr id="41" name="Google Shape;41;p2"/>
          <p:cNvSpPr/>
          <p:nvPr/>
        </p:nvSpPr>
        <p:spPr>
          <a:xfrm>
            <a:off x="4836100" y="2430338"/>
            <a:ext cx="3687900" cy="182700"/>
          </a:xfrm>
          <a:prstGeom prst="rect">
            <a:avLst/>
          </a:prstGeom>
          <a:noFill/>
          <a:ln>
            <a:noFill/>
          </a:ln>
        </p:spPr>
        <p:txBody>
          <a:bodyPr spcFirstLastPara="1" wrap="square" lIns="0" tIns="0" rIns="0" bIns="0" anchor="t" anchorCtr="0">
            <a:spAutoFit/>
          </a:bodyPr>
          <a:lstStyle/>
          <a:p>
            <a:pPr marL="457200" marR="0" lvl="0" indent="-300609" algn="l" rtl="0">
              <a:lnSpc>
                <a:spcPct val="167865"/>
              </a:lnSpc>
              <a:spcBef>
                <a:spcPts val="0"/>
              </a:spcBef>
              <a:spcAft>
                <a:spcPts val="0"/>
              </a:spcAft>
              <a:buClr>
                <a:srgbClr val="FFFFFF"/>
              </a:buClr>
              <a:buSzPts val="1134"/>
              <a:buFont typeface="Calibri"/>
              <a:buChar char="❖"/>
            </a:pPr>
            <a:r>
              <a:rPr lang="en-US" sz="1134" b="0" i="0" u="none" strike="noStrike" cap="none">
                <a:solidFill>
                  <a:srgbClr val="FFFFFF"/>
                </a:solidFill>
                <a:latin typeface="Calibri"/>
                <a:ea typeface="Calibri"/>
                <a:cs typeface="Calibri"/>
                <a:sym typeface="Calibri"/>
              </a:rPr>
              <a:t>Real-time tamper detection via vibration sensors.</a:t>
            </a:r>
            <a:endParaRPr sz="1134" b="0" i="0" u="none" strike="noStrike" cap="none">
              <a:solidFill>
                <a:schemeClr val="dk1"/>
              </a:solidFill>
              <a:latin typeface="Calibri"/>
              <a:ea typeface="Calibri"/>
              <a:cs typeface="Calibri"/>
              <a:sym typeface="Calibri"/>
            </a:endParaRPr>
          </a:p>
        </p:txBody>
      </p:sp>
      <p:sp>
        <p:nvSpPr>
          <p:cNvPr id="42" name="Google Shape;42;p2"/>
          <p:cNvSpPr/>
          <p:nvPr/>
        </p:nvSpPr>
        <p:spPr>
          <a:xfrm>
            <a:off x="4836100" y="2756063"/>
            <a:ext cx="4153800" cy="183000"/>
          </a:xfrm>
          <a:prstGeom prst="rect">
            <a:avLst/>
          </a:prstGeom>
          <a:noFill/>
          <a:ln>
            <a:noFill/>
          </a:ln>
        </p:spPr>
        <p:txBody>
          <a:bodyPr spcFirstLastPara="1" wrap="square" lIns="0" tIns="0" rIns="0" bIns="0" anchor="t" anchorCtr="0">
            <a:spAutoFit/>
          </a:bodyPr>
          <a:lstStyle/>
          <a:p>
            <a:pPr marL="457200" marR="0" lvl="0" indent="-300609" algn="l" rtl="0">
              <a:lnSpc>
                <a:spcPct val="167865"/>
              </a:lnSpc>
              <a:spcBef>
                <a:spcPts val="0"/>
              </a:spcBef>
              <a:spcAft>
                <a:spcPts val="0"/>
              </a:spcAft>
              <a:buClr>
                <a:srgbClr val="FFFFFF"/>
              </a:buClr>
              <a:buSzPts val="1134"/>
              <a:buFont typeface="Calibri"/>
              <a:buChar char="❖"/>
            </a:pPr>
            <a:r>
              <a:rPr lang="en-US" sz="1134" b="0" i="0" u="none" strike="noStrike" cap="none">
                <a:solidFill>
                  <a:srgbClr val="FFFFFF"/>
                </a:solidFill>
                <a:latin typeface="Calibri"/>
                <a:ea typeface="Calibri"/>
                <a:cs typeface="Calibri"/>
                <a:sym typeface="Calibri"/>
              </a:rPr>
              <a:t>Cloud-hosted dashboard for remote monitoring and control.</a:t>
            </a:r>
            <a:endParaRPr sz="1134" b="0" i="0" u="none" strike="noStrike" cap="none">
              <a:solidFill>
                <a:schemeClr val="dk1"/>
              </a:solidFill>
              <a:latin typeface="Calibri"/>
              <a:ea typeface="Calibri"/>
              <a:cs typeface="Calibri"/>
              <a:sym typeface="Calibri"/>
            </a:endParaRPr>
          </a:p>
        </p:txBody>
      </p:sp>
      <p:sp>
        <p:nvSpPr>
          <p:cNvPr id="43" name="Google Shape;43;p2"/>
          <p:cNvSpPr/>
          <p:nvPr/>
        </p:nvSpPr>
        <p:spPr>
          <a:xfrm>
            <a:off x="4836100" y="3081813"/>
            <a:ext cx="3393900" cy="182700"/>
          </a:xfrm>
          <a:prstGeom prst="rect">
            <a:avLst/>
          </a:prstGeom>
          <a:noFill/>
          <a:ln>
            <a:noFill/>
          </a:ln>
        </p:spPr>
        <p:txBody>
          <a:bodyPr spcFirstLastPara="1" wrap="square" lIns="0" tIns="0" rIns="0" bIns="0" anchor="t" anchorCtr="0">
            <a:spAutoFit/>
          </a:bodyPr>
          <a:lstStyle/>
          <a:p>
            <a:pPr marL="457200" marR="0" lvl="0" indent="-300609" algn="l" rtl="0">
              <a:lnSpc>
                <a:spcPct val="167865"/>
              </a:lnSpc>
              <a:spcBef>
                <a:spcPts val="0"/>
              </a:spcBef>
              <a:spcAft>
                <a:spcPts val="0"/>
              </a:spcAft>
              <a:buClr>
                <a:srgbClr val="FFFFFF"/>
              </a:buClr>
              <a:buSzPts val="1134"/>
              <a:buFont typeface="Calibri"/>
              <a:buChar char="❖"/>
            </a:pPr>
            <a:r>
              <a:rPr lang="en-US" sz="1134" b="0" i="0" u="none" strike="noStrike" cap="none">
                <a:solidFill>
                  <a:srgbClr val="FFFFFF"/>
                </a:solidFill>
                <a:latin typeface="Calibri"/>
                <a:ea typeface="Calibri"/>
                <a:cs typeface="Calibri"/>
                <a:sym typeface="Calibri"/>
              </a:rPr>
              <a:t>Enterprise-grade security with Azure IoT Hub integration.</a:t>
            </a:r>
            <a:endParaRPr sz="1134"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
        <p:cNvGrpSpPr/>
        <p:nvPr/>
      </p:nvGrpSpPr>
      <p:grpSpPr>
        <a:xfrm>
          <a:off x="0" y="0"/>
          <a:ext cx="0" cy="0"/>
          <a:chOff x="0" y="0"/>
          <a:chExt cx="0" cy="0"/>
        </a:xfrm>
      </p:grpSpPr>
      <p:sp>
        <p:nvSpPr>
          <p:cNvPr id="49" name="Google Shape;49;p3"/>
          <p:cNvSpPr/>
          <p:nvPr/>
        </p:nvSpPr>
        <p:spPr>
          <a:xfrm>
            <a:off x="0" y="0"/>
            <a:ext cx="9144000" cy="61972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0" y="598289"/>
            <a:ext cx="9144000" cy="21431"/>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28625" y="285750"/>
            <a:ext cx="8286750" cy="312539"/>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E94560"/>
              </a:buClr>
              <a:buSzPts val="1602"/>
              <a:buFont typeface="Calibri"/>
              <a:buNone/>
            </a:pPr>
            <a:r>
              <a:rPr lang="en-US" sz="1802" b="1" i="0" u="none" strike="noStrike" cap="none">
                <a:solidFill>
                  <a:srgbClr val="FF0000"/>
                </a:solidFill>
                <a:latin typeface="Calibri"/>
                <a:ea typeface="Calibri"/>
                <a:cs typeface="Calibri"/>
                <a:sym typeface="Calibri"/>
              </a:rPr>
              <a:t>Core Objectives: Building a Secure and Scalable IoT Solution</a:t>
            </a:r>
            <a:endParaRPr sz="1802" b="0" i="0" u="none" strike="noStrike" cap="none">
              <a:solidFill>
                <a:srgbClr val="FF0000"/>
              </a:solidFill>
              <a:latin typeface="Calibri"/>
              <a:ea typeface="Calibri"/>
              <a:cs typeface="Calibri"/>
              <a:sym typeface="Calibri"/>
            </a:endParaRPr>
          </a:p>
        </p:txBody>
      </p:sp>
      <p:sp>
        <p:nvSpPr>
          <p:cNvPr id="52" name="Google Shape;52;p3"/>
          <p:cNvSpPr/>
          <p:nvPr/>
        </p:nvSpPr>
        <p:spPr>
          <a:xfrm>
            <a:off x="482813" y="845679"/>
            <a:ext cx="428700" cy="428700"/>
          </a:xfrm>
          <a:prstGeom prst="ellipse">
            <a:avLst/>
          </a:prstGeom>
          <a:solidFill>
            <a:srgbClr val="E94560">
              <a:alpha val="29803"/>
            </a:srgbClr>
          </a:solidFill>
          <a:ln w="18275" cap="flat" cmpd="sng">
            <a:solidFill>
              <a:srgbClr val="E94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82775" y="829129"/>
            <a:ext cx="428700" cy="428700"/>
          </a:xfrm>
          <a:prstGeom prst="rect">
            <a:avLst/>
          </a:prstGeom>
          <a:noFill/>
          <a:ln>
            <a:noFill/>
          </a:ln>
        </p:spPr>
        <p:txBody>
          <a:bodyPr spcFirstLastPara="1" wrap="square" lIns="0" tIns="0" rIns="0" bIns="0" anchor="ctr" anchorCtr="0">
            <a:spAutoFit/>
          </a:bodyPr>
          <a:lstStyle/>
          <a:p>
            <a:pPr marL="0" marR="0" lvl="0" indent="0" algn="ctr" rtl="0">
              <a:lnSpc>
                <a:spcPct val="134115"/>
              </a:lnSpc>
              <a:spcBef>
                <a:spcPts val="0"/>
              </a:spcBef>
              <a:spcAft>
                <a:spcPts val="0"/>
              </a:spcAft>
              <a:buClr>
                <a:srgbClr val="FFFFFF"/>
              </a:buClr>
              <a:buSzPts val="1193"/>
              <a:buFont typeface="Calibri"/>
              <a:buNone/>
            </a:pPr>
            <a:r>
              <a:rPr lang="en-US" sz="1193" b="1" i="0" u="none" strike="noStrike" cap="none">
                <a:solidFill>
                  <a:srgbClr val="FFFFFF"/>
                </a:solidFill>
                <a:latin typeface="Calibri"/>
                <a:ea typeface="Calibri"/>
                <a:cs typeface="Calibri"/>
                <a:sym typeface="Calibri"/>
              </a:rPr>
              <a:t>1</a:t>
            </a:r>
            <a:endParaRPr sz="1193" b="0" i="0" u="none" strike="noStrike" cap="none">
              <a:solidFill>
                <a:schemeClr val="dk1"/>
              </a:solidFill>
              <a:latin typeface="Calibri"/>
              <a:ea typeface="Calibri"/>
              <a:cs typeface="Calibri"/>
              <a:sym typeface="Calibri"/>
            </a:endParaRPr>
          </a:p>
        </p:txBody>
      </p:sp>
      <p:sp>
        <p:nvSpPr>
          <p:cNvPr id="54" name="Google Shape;54;p3"/>
          <p:cNvSpPr/>
          <p:nvPr/>
        </p:nvSpPr>
        <p:spPr>
          <a:xfrm>
            <a:off x="212075" y="1331360"/>
            <a:ext cx="1893000" cy="174900"/>
          </a:xfrm>
          <a:prstGeom prst="rect">
            <a:avLst/>
          </a:prstGeom>
          <a:noFill/>
          <a:ln>
            <a:noFill/>
          </a:ln>
        </p:spPr>
        <p:txBody>
          <a:bodyPr spcFirstLastPara="1" wrap="square" lIns="0" tIns="0" rIns="0" bIns="0" anchor="t" anchorCtr="0">
            <a:spAutoFit/>
          </a:bodyPr>
          <a:lstStyle/>
          <a:p>
            <a:pPr marL="0" marR="0" lvl="0" indent="0" algn="l" rtl="0">
              <a:lnSpc>
                <a:spcPct val="135593"/>
              </a:lnSpc>
              <a:spcBef>
                <a:spcPts val="0"/>
              </a:spcBef>
              <a:spcAft>
                <a:spcPts val="0"/>
              </a:spcAft>
              <a:buClr>
                <a:srgbClr val="FFFFFF"/>
              </a:buClr>
              <a:buSzPts val="885"/>
              <a:buFont typeface="Calibri"/>
              <a:buNone/>
            </a:pPr>
            <a:r>
              <a:rPr lang="en-US" sz="1200" b="1" i="0" u="none" strike="noStrike" cap="none">
                <a:solidFill>
                  <a:srgbClr val="FFFFFF"/>
                </a:solidFill>
                <a:latin typeface="Calibri"/>
                <a:ea typeface="Calibri"/>
                <a:cs typeface="Calibri"/>
                <a:sym typeface="Calibri"/>
              </a:rPr>
              <a:t>Secure Hardware Prototype</a:t>
            </a:r>
            <a:endParaRPr sz="1200" b="0" i="0" u="none" strike="noStrike" cap="none">
              <a:solidFill>
                <a:schemeClr val="dk1"/>
              </a:solidFill>
              <a:latin typeface="Calibri"/>
              <a:ea typeface="Calibri"/>
              <a:cs typeface="Calibri"/>
              <a:sym typeface="Calibri"/>
            </a:endParaRPr>
          </a:p>
        </p:txBody>
      </p:sp>
      <p:sp>
        <p:nvSpPr>
          <p:cNvPr id="55" name="Google Shape;55;p3"/>
          <p:cNvSpPr/>
          <p:nvPr/>
        </p:nvSpPr>
        <p:spPr>
          <a:xfrm>
            <a:off x="212075" y="1599375"/>
            <a:ext cx="1893000" cy="600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B0B0B0"/>
              </a:buClr>
              <a:buSzPts val="727"/>
              <a:buFont typeface="Calibri"/>
              <a:buNone/>
            </a:pPr>
            <a:r>
              <a:rPr lang="en-US" sz="1127" b="0" i="0" u="none" strike="noStrike" cap="none">
                <a:solidFill>
                  <a:srgbClr val="B0B0B0"/>
                </a:solidFill>
                <a:latin typeface="Calibri"/>
                <a:ea typeface="Calibri"/>
                <a:cs typeface="Calibri"/>
                <a:sym typeface="Calibri"/>
              </a:rPr>
              <a:t>Develop a reliable smart lock system using Arduino UNO and Raspberry Pi with real-time control and safety mechanisms.</a:t>
            </a:r>
            <a:endParaRPr sz="1127" b="0" i="0" u="none" strike="noStrike" cap="none">
              <a:solidFill>
                <a:schemeClr val="dk1"/>
              </a:solidFill>
              <a:latin typeface="Calibri"/>
              <a:ea typeface="Calibri"/>
              <a:cs typeface="Calibri"/>
              <a:sym typeface="Calibri"/>
            </a:endParaRPr>
          </a:p>
        </p:txBody>
      </p:sp>
      <p:sp>
        <p:nvSpPr>
          <p:cNvPr id="56" name="Google Shape;56;p3"/>
          <p:cNvSpPr/>
          <p:nvPr/>
        </p:nvSpPr>
        <p:spPr>
          <a:xfrm>
            <a:off x="3268231" y="772617"/>
            <a:ext cx="428700" cy="428700"/>
          </a:xfrm>
          <a:prstGeom prst="ellipse">
            <a:avLst/>
          </a:prstGeom>
          <a:solidFill>
            <a:srgbClr val="53A8B6">
              <a:alpha val="29803"/>
            </a:srgbClr>
          </a:solidFill>
          <a:ln w="18275" cap="flat" cmpd="sng">
            <a:solidFill>
              <a:srgbClr val="53A8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268218" y="772617"/>
            <a:ext cx="428700" cy="428700"/>
          </a:xfrm>
          <a:prstGeom prst="rect">
            <a:avLst/>
          </a:prstGeom>
          <a:noFill/>
          <a:ln>
            <a:noFill/>
          </a:ln>
        </p:spPr>
        <p:txBody>
          <a:bodyPr spcFirstLastPara="1" wrap="square" lIns="0" tIns="0" rIns="0" bIns="0" anchor="ctr" anchorCtr="0">
            <a:spAutoFit/>
          </a:bodyPr>
          <a:lstStyle/>
          <a:p>
            <a:pPr marL="0" marR="0" lvl="0" indent="0" algn="ctr" rtl="0">
              <a:lnSpc>
                <a:spcPct val="134115"/>
              </a:lnSpc>
              <a:spcBef>
                <a:spcPts val="0"/>
              </a:spcBef>
              <a:spcAft>
                <a:spcPts val="0"/>
              </a:spcAft>
              <a:buClr>
                <a:srgbClr val="FFFFFF"/>
              </a:buClr>
              <a:buSzPts val="1193"/>
              <a:buFont typeface="Calibri"/>
              <a:buNone/>
            </a:pPr>
            <a:r>
              <a:rPr lang="en-US" sz="1193" b="1" i="0" u="none" strike="noStrike" cap="none">
                <a:solidFill>
                  <a:srgbClr val="FFFFFF"/>
                </a:solidFill>
                <a:latin typeface="Calibri"/>
                <a:ea typeface="Calibri"/>
                <a:cs typeface="Calibri"/>
                <a:sym typeface="Calibri"/>
              </a:rPr>
              <a:t>2</a:t>
            </a:r>
            <a:endParaRPr sz="1193" b="0" i="0" u="none" strike="noStrike" cap="none">
              <a:solidFill>
                <a:schemeClr val="dk1"/>
              </a:solidFill>
              <a:latin typeface="Calibri"/>
              <a:ea typeface="Calibri"/>
              <a:cs typeface="Calibri"/>
              <a:sym typeface="Calibri"/>
            </a:endParaRPr>
          </a:p>
        </p:txBody>
      </p:sp>
      <p:sp>
        <p:nvSpPr>
          <p:cNvPr id="58" name="Google Shape;58;p3"/>
          <p:cNvSpPr/>
          <p:nvPr/>
        </p:nvSpPr>
        <p:spPr>
          <a:xfrm>
            <a:off x="2536081" y="1331360"/>
            <a:ext cx="1893000" cy="174900"/>
          </a:xfrm>
          <a:prstGeom prst="rect">
            <a:avLst/>
          </a:prstGeom>
          <a:noFill/>
          <a:ln>
            <a:noFill/>
          </a:ln>
        </p:spPr>
        <p:txBody>
          <a:bodyPr spcFirstLastPara="1" wrap="square" lIns="0" tIns="0" rIns="0" bIns="0" anchor="t" anchorCtr="0">
            <a:spAutoFit/>
          </a:bodyPr>
          <a:lstStyle/>
          <a:p>
            <a:pPr marL="0" marR="0" lvl="0" indent="0" algn="l" rtl="0">
              <a:lnSpc>
                <a:spcPct val="135593"/>
              </a:lnSpc>
              <a:spcBef>
                <a:spcPts val="0"/>
              </a:spcBef>
              <a:spcAft>
                <a:spcPts val="0"/>
              </a:spcAft>
              <a:buClr>
                <a:srgbClr val="FFFFFF"/>
              </a:buClr>
              <a:buSzPts val="885"/>
              <a:buFont typeface="Calibri"/>
              <a:buNone/>
            </a:pPr>
            <a:r>
              <a:rPr lang="en-US" sz="1200" b="1" i="0" u="none" strike="noStrike" cap="none">
                <a:solidFill>
                  <a:srgbClr val="FFFFFF"/>
                </a:solidFill>
                <a:latin typeface="Calibri"/>
                <a:ea typeface="Calibri"/>
                <a:cs typeface="Calibri"/>
                <a:sym typeface="Calibri"/>
              </a:rPr>
              <a:t>Real-Time Web Dashboard</a:t>
            </a:r>
            <a:endParaRPr sz="1200" b="0" i="0" u="none" strike="noStrike" cap="none">
              <a:solidFill>
                <a:schemeClr val="dk1"/>
              </a:solidFill>
              <a:latin typeface="Calibri"/>
              <a:ea typeface="Calibri"/>
              <a:cs typeface="Calibri"/>
              <a:sym typeface="Calibri"/>
            </a:endParaRPr>
          </a:p>
        </p:txBody>
      </p:sp>
      <p:sp>
        <p:nvSpPr>
          <p:cNvPr id="59" name="Google Shape;59;p3"/>
          <p:cNvSpPr/>
          <p:nvPr/>
        </p:nvSpPr>
        <p:spPr>
          <a:xfrm>
            <a:off x="2475475" y="1570325"/>
            <a:ext cx="2014200" cy="600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B0B0B0"/>
              </a:buClr>
              <a:buSzPts val="727"/>
              <a:buFont typeface="Calibri"/>
              <a:buNone/>
            </a:pPr>
            <a:r>
              <a:rPr lang="en-US" sz="1127" b="0" i="0" u="none" strike="noStrike" cap="none">
                <a:solidFill>
                  <a:srgbClr val="B0B0B0"/>
                </a:solidFill>
                <a:latin typeface="Calibri"/>
                <a:ea typeface="Calibri"/>
                <a:cs typeface="Calibri"/>
                <a:sym typeface="Calibri"/>
              </a:rPr>
              <a:t>Implement a cloud-hosted Node-RED dashboard for live monitoring, activity logging, and remote lock/unlock control.</a:t>
            </a:r>
            <a:endParaRPr sz="1127" b="0" i="0" u="none" strike="noStrike" cap="none">
              <a:solidFill>
                <a:schemeClr val="dk1"/>
              </a:solidFill>
              <a:latin typeface="Calibri"/>
              <a:ea typeface="Calibri"/>
              <a:cs typeface="Calibri"/>
              <a:sym typeface="Calibri"/>
            </a:endParaRPr>
          </a:p>
        </p:txBody>
      </p:sp>
      <p:sp>
        <p:nvSpPr>
          <p:cNvPr id="60" name="Google Shape;60;p3"/>
          <p:cNvSpPr/>
          <p:nvPr/>
        </p:nvSpPr>
        <p:spPr>
          <a:xfrm>
            <a:off x="482813" y="2854814"/>
            <a:ext cx="428700" cy="428700"/>
          </a:xfrm>
          <a:prstGeom prst="ellipse">
            <a:avLst/>
          </a:prstGeom>
          <a:solidFill>
            <a:srgbClr val="E94560">
              <a:alpha val="29803"/>
            </a:srgbClr>
          </a:solidFill>
          <a:ln w="18275" cap="flat" cmpd="sng">
            <a:solidFill>
              <a:srgbClr val="E94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82813" y="2854814"/>
            <a:ext cx="428700" cy="428700"/>
          </a:xfrm>
          <a:prstGeom prst="rect">
            <a:avLst/>
          </a:prstGeom>
          <a:noFill/>
          <a:ln>
            <a:noFill/>
          </a:ln>
        </p:spPr>
        <p:txBody>
          <a:bodyPr spcFirstLastPara="1" wrap="square" lIns="0" tIns="0" rIns="0" bIns="0" anchor="ctr" anchorCtr="0">
            <a:spAutoFit/>
          </a:bodyPr>
          <a:lstStyle/>
          <a:p>
            <a:pPr marL="0" marR="0" lvl="0" indent="0" algn="ctr" rtl="0">
              <a:lnSpc>
                <a:spcPct val="134115"/>
              </a:lnSpc>
              <a:spcBef>
                <a:spcPts val="0"/>
              </a:spcBef>
              <a:spcAft>
                <a:spcPts val="0"/>
              </a:spcAft>
              <a:buClr>
                <a:srgbClr val="FFFFFF"/>
              </a:buClr>
              <a:buSzPts val="1193"/>
              <a:buFont typeface="Calibri"/>
              <a:buNone/>
            </a:pPr>
            <a:r>
              <a:rPr lang="en-US" sz="1193" b="1" i="0" u="none" strike="noStrike" cap="none">
                <a:solidFill>
                  <a:srgbClr val="FFFFFF"/>
                </a:solidFill>
                <a:latin typeface="Calibri"/>
                <a:ea typeface="Calibri"/>
                <a:cs typeface="Calibri"/>
                <a:sym typeface="Calibri"/>
              </a:rPr>
              <a:t>3</a:t>
            </a:r>
            <a:endParaRPr sz="1193" b="0" i="0" u="none" strike="noStrike" cap="none">
              <a:solidFill>
                <a:schemeClr val="dk1"/>
              </a:solidFill>
              <a:latin typeface="Calibri"/>
              <a:ea typeface="Calibri"/>
              <a:cs typeface="Calibri"/>
              <a:sym typeface="Calibri"/>
            </a:endParaRPr>
          </a:p>
        </p:txBody>
      </p:sp>
      <p:sp>
        <p:nvSpPr>
          <p:cNvPr id="62" name="Google Shape;62;p3"/>
          <p:cNvSpPr/>
          <p:nvPr/>
        </p:nvSpPr>
        <p:spPr>
          <a:xfrm>
            <a:off x="212075" y="3418482"/>
            <a:ext cx="1893000" cy="174900"/>
          </a:xfrm>
          <a:prstGeom prst="rect">
            <a:avLst/>
          </a:prstGeom>
          <a:noFill/>
          <a:ln>
            <a:noFill/>
          </a:ln>
        </p:spPr>
        <p:txBody>
          <a:bodyPr spcFirstLastPara="1" wrap="square" lIns="0" tIns="0" rIns="0" bIns="0" anchor="t" anchorCtr="0">
            <a:spAutoFit/>
          </a:bodyPr>
          <a:lstStyle/>
          <a:p>
            <a:pPr marL="0" marR="0" lvl="0" indent="0" algn="l" rtl="0">
              <a:lnSpc>
                <a:spcPct val="135593"/>
              </a:lnSpc>
              <a:spcBef>
                <a:spcPts val="0"/>
              </a:spcBef>
              <a:spcAft>
                <a:spcPts val="0"/>
              </a:spcAft>
              <a:buClr>
                <a:srgbClr val="FFFFFF"/>
              </a:buClr>
              <a:buSzPts val="885"/>
              <a:buFont typeface="Calibri"/>
              <a:buNone/>
            </a:pPr>
            <a:r>
              <a:rPr lang="en-US" sz="1200" b="1" i="0" u="none" strike="noStrike" cap="none">
                <a:solidFill>
                  <a:srgbClr val="FFFFFF"/>
                </a:solidFill>
                <a:latin typeface="Calibri"/>
                <a:ea typeface="Calibri"/>
                <a:cs typeface="Calibri"/>
                <a:sym typeface="Calibri"/>
              </a:rPr>
              <a:t>Proactive Alerting</a:t>
            </a:r>
            <a:endParaRPr sz="1200" b="0" i="0" u="none" strike="noStrike" cap="none">
              <a:solidFill>
                <a:schemeClr val="dk1"/>
              </a:solidFill>
              <a:latin typeface="Calibri"/>
              <a:ea typeface="Calibri"/>
              <a:cs typeface="Calibri"/>
              <a:sym typeface="Calibri"/>
            </a:endParaRPr>
          </a:p>
        </p:txBody>
      </p:sp>
      <p:sp>
        <p:nvSpPr>
          <p:cNvPr id="63" name="Google Shape;63;p3"/>
          <p:cNvSpPr/>
          <p:nvPr/>
        </p:nvSpPr>
        <p:spPr>
          <a:xfrm>
            <a:off x="212025" y="3728335"/>
            <a:ext cx="1893000" cy="450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B0B0B0"/>
              </a:buClr>
              <a:buSzPts val="727"/>
              <a:buFont typeface="Calibri"/>
              <a:buNone/>
            </a:pPr>
            <a:r>
              <a:rPr lang="en-US" sz="1127" b="0" i="0" u="none" strike="noStrike" cap="none">
                <a:solidFill>
                  <a:srgbClr val="B0B0B0"/>
                </a:solidFill>
                <a:latin typeface="Calibri"/>
                <a:ea typeface="Calibri"/>
                <a:cs typeface="Calibri"/>
                <a:sym typeface="Calibri"/>
              </a:rPr>
              <a:t>Integrate tamper detection via vibration sensors and failed authentication alerts with instant notifications.</a:t>
            </a:r>
            <a:endParaRPr sz="1127" b="0" i="0" u="none" strike="noStrike" cap="none">
              <a:solidFill>
                <a:schemeClr val="dk1"/>
              </a:solidFill>
              <a:latin typeface="Calibri"/>
              <a:ea typeface="Calibri"/>
              <a:cs typeface="Calibri"/>
              <a:sym typeface="Calibri"/>
            </a:endParaRPr>
          </a:p>
        </p:txBody>
      </p:sp>
      <p:sp>
        <p:nvSpPr>
          <p:cNvPr id="64" name="Google Shape;64;p3"/>
          <p:cNvSpPr/>
          <p:nvPr/>
        </p:nvSpPr>
        <p:spPr>
          <a:xfrm>
            <a:off x="3268218" y="2840239"/>
            <a:ext cx="428700" cy="428700"/>
          </a:xfrm>
          <a:prstGeom prst="ellipse">
            <a:avLst/>
          </a:prstGeom>
          <a:solidFill>
            <a:srgbClr val="53A8B6">
              <a:alpha val="29803"/>
            </a:srgbClr>
          </a:solidFill>
          <a:ln w="18275" cap="flat" cmpd="sng">
            <a:solidFill>
              <a:srgbClr val="53A8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3268218" y="2840239"/>
            <a:ext cx="428700" cy="428700"/>
          </a:xfrm>
          <a:prstGeom prst="rect">
            <a:avLst/>
          </a:prstGeom>
          <a:noFill/>
          <a:ln>
            <a:noFill/>
          </a:ln>
        </p:spPr>
        <p:txBody>
          <a:bodyPr spcFirstLastPara="1" wrap="square" lIns="0" tIns="0" rIns="0" bIns="0" anchor="ctr" anchorCtr="0">
            <a:spAutoFit/>
          </a:bodyPr>
          <a:lstStyle/>
          <a:p>
            <a:pPr marL="0" marR="0" lvl="0" indent="0" algn="ctr" rtl="0">
              <a:lnSpc>
                <a:spcPct val="134115"/>
              </a:lnSpc>
              <a:spcBef>
                <a:spcPts val="0"/>
              </a:spcBef>
              <a:spcAft>
                <a:spcPts val="0"/>
              </a:spcAft>
              <a:buClr>
                <a:srgbClr val="FFFFFF"/>
              </a:buClr>
              <a:buSzPts val="1193"/>
              <a:buFont typeface="Calibri"/>
              <a:buNone/>
            </a:pPr>
            <a:r>
              <a:rPr lang="en-US" sz="1193" b="1" i="0" u="none" strike="noStrike" cap="none">
                <a:solidFill>
                  <a:srgbClr val="FFFFFF"/>
                </a:solidFill>
                <a:latin typeface="Calibri"/>
                <a:ea typeface="Calibri"/>
                <a:cs typeface="Calibri"/>
                <a:sym typeface="Calibri"/>
              </a:rPr>
              <a:t>4</a:t>
            </a:r>
            <a:endParaRPr sz="1193" b="0" i="0" u="none" strike="noStrike" cap="none">
              <a:solidFill>
                <a:schemeClr val="dk1"/>
              </a:solidFill>
              <a:latin typeface="Calibri"/>
              <a:ea typeface="Calibri"/>
              <a:cs typeface="Calibri"/>
              <a:sym typeface="Calibri"/>
            </a:endParaRPr>
          </a:p>
        </p:txBody>
      </p:sp>
      <p:sp>
        <p:nvSpPr>
          <p:cNvPr id="66" name="Google Shape;66;p3"/>
          <p:cNvSpPr/>
          <p:nvPr/>
        </p:nvSpPr>
        <p:spPr>
          <a:xfrm>
            <a:off x="2475481" y="3332557"/>
            <a:ext cx="1893000" cy="174900"/>
          </a:xfrm>
          <a:prstGeom prst="rect">
            <a:avLst/>
          </a:prstGeom>
          <a:noFill/>
          <a:ln>
            <a:noFill/>
          </a:ln>
        </p:spPr>
        <p:txBody>
          <a:bodyPr spcFirstLastPara="1" wrap="square" lIns="0" tIns="0" rIns="0" bIns="0" anchor="t" anchorCtr="0">
            <a:spAutoFit/>
          </a:bodyPr>
          <a:lstStyle/>
          <a:p>
            <a:pPr marL="0" marR="0" lvl="0" indent="0" algn="l" rtl="0">
              <a:lnSpc>
                <a:spcPct val="135593"/>
              </a:lnSpc>
              <a:spcBef>
                <a:spcPts val="0"/>
              </a:spcBef>
              <a:spcAft>
                <a:spcPts val="0"/>
              </a:spcAft>
              <a:buClr>
                <a:srgbClr val="FFFFFF"/>
              </a:buClr>
              <a:buSzPts val="885"/>
              <a:buFont typeface="Calibri"/>
              <a:buNone/>
            </a:pPr>
            <a:r>
              <a:rPr lang="en-US" sz="1200" b="1" i="0" u="none" strike="noStrike" cap="none">
                <a:solidFill>
                  <a:srgbClr val="FFFFFF"/>
                </a:solidFill>
                <a:latin typeface="Calibri"/>
                <a:ea typeface="Calibri"/>
                <a:cs typeface="Calibri"/>
                <a:sym typeface="Calibri"/>
              </a:rPr>
              <a:t>Full-Stack Integration</a:t>
            </a:r>
            <a:endParaRPr sz="1200" b="0" i="0" u="none" strike="noStrike" cap="none">
              <a:solidFill>
                <a:schemeClr val="dk1"/>
              </a:solidFill>
              <a:latin typeface="Calibri"/>
              <a:ea typeface="Calibri"/>
              <a:cs typeface="Calibri"/>
              <a:sym typeface="Calibri"/>
            </a:endParaRPr>
          </a:p>
        </p:txBody>
      </p:sp>
      <p:sp>
        <p:nvSpPr>
          <p:cNvPr id="67" name="Google Shape;67;p3"/>
          <p:cNvSpPr/>
          <p:nvPr/>
        </p:nvSpPr>
        <p:spPr>
          <a:xfrm>
            <a:off x="2354274" y="3728325"/>
            <a:ext cx="2014200" cy="600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B0B0B0"/>
              </a:buClr>
              <a:buSzPts val="727"/>
              <a:buFont typeface="Calibri"/>
              <a:buNone/>
            </a:pPr>
            <a:r>
              <a:rPr lang="en-US" sz="1127" b="0" i="0" u="none" strike="noStrike" cap="none">
                <a:solidFill>
                  <a:srgbClr val="B0B0B0"/>
                </a:solidFill>
                <a:latin typeface="Calibri"/>
                <a:ea typeface="Calibri"/>
                <a:cs typeface="Calibri"/>
                <a:sym typeface="Calibri"/>
              </a:rPr>
              <a:t>Demonstrate seamless integration of edge devices, cloud services (Azure IoT Hub), and data persistence (Table Storage).</a:t>
            </a:r>
            <a:endParaRPr sz="1127" b="0" i="0" u="none" strike="noStrike" cap="none">
              <a:solidFill>
                <a:schemeClr val="dk1"/>
              </a:solidFill>
              <a:latin typeface="Calibri"/>
              <a:ea typeface="Calibri"/>
              <a:cs typeface="Calibri"/>
              <a:sym typeface="Calibri"/>
            </a:endParaRPr>
          </a:p>
        </p:txBody>
      </p:sp>
      <p:sp>
        <p:nvSpPr>
          <p:cNvPr id="68" name="Google Shape;68;p3"/>
          <p:cNvSpPr/>
          <p:nvPr/>
        </p:nvSpPr>
        <p:spPr>
          <a:xfrm>
            <a:off x="4642450" y="1506254"/>
            <a:ext cx="3972000" cy="1777800"/>
          </a:xfrm>
          <a:prstGeom prst="rect">
            <a:avLst/>
          </a:prstGeom>
          <a:solidFill>
            <a:srgbClr val="0F4C75">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4659925" y="1807403"/>
            <a:ext cx="63300" cy="1723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806844" y="1802033"/>
            <a:ext cx="3643200" cy="194700"/>
          </a:xfrm>
          <a:prstGeom prst="rect">
            <a:avLst/>
          </a:prstGeom>
          <a:noFill/>
          <a:ln>
            <a:noFill/>
          </a:ln>
        </p:spPr>
        <p:txBody>
          <a:bodyPr spcFirstLastPara="1" wrap="square" lIns="0" tIns="0" rIns="0" bIns="0" anchor="t" anchorCtr="0">
            <a:spAutoFit/>
          </a:bodyPr>
          <a:lstStyle/>
          <a:p>
            <a:pPr marL="0" marR="0" lvl="0" indent="0" algn="l" rtl="0">
              <a:lnSpc>
                <a:spcPct val="141843"/>
              </a:lnSpc>
              <a:spcBef>
                <a:spcPts val="0"/>
              </a:spcBef>
              <a:spcAft>
                <a:spcPts val="0"/>
              </a:spcAft>
              <a:buClr>
                <a:srgbClr val="53A8B6"/>
              </a:buClr>
              <a:buSzPts val="987"/>
              <a:buFont typeface="Calibri"/>
              <a:buNone/>
            </a:pPr>
            <a:r>
              <a:rPr lang="en-US" sz="1200" b="1" i="0" u="none" strike="noStrike" cap="none">
                <a:solidFill>
                  <a:srgbClr val="53A8B6"/>
                </a:solidFill>
                <a:latin typeface="Calibri"/>
                <a:ea typeface="Calibri"/>
                <a:cs typeface="Calibri"/>
                <a:sym typeface="Calibri"/>
              </a:rPr>
              <a:t>Project Scope</a:t>
            </a:r>
            <a:endParaRPr sz="1200" b="0" i="0" u="none" strike="noStrike" cap="none">
              <a:solidFill>
                <a:schemeClr val="dk1"/>
              </a:solidFill>
              <a:latin typeface="Calibri"/>
              <a:ea typeface="Calibri"/>
              <a:cs typeface="Calibri"/>
              <a:sym typeface="Calibri"/>
            </a:endParaRPr>
          </a:p>
        </p:txBody>
      </p:sp>
      <p:sp>
        <p:nvSpPr>
          <p:cNvPr id="71" name="Google Shape;71;p3"/>
          <p:cNvSpPr/>
          <p:nvPr/>
        </p:nvSpPr>
        <p:spPr>
          <a:xfrm>
            <a:off x="4806794" y="2052256"/>
            <a:ext cx="3643200" cy="685800"/>
          </a:xfrm>
          <a:prstGeom prst="rect">
            <a:avLst/>
          </a:prstGeom>
          <a:noFill/>
          <a:ln>
            <a:noFill/>
          </a:ln>
        </p:spPr>
        <p:txBody>
          <a:bodyPr spcFirstLastPara="1" wrap="square" lIns="0" tIns="0" rIns="0" bIns="0" anchor="t" anchorCtr="0">
            <a:spAutoFit/>
          </a:bodyPr>
          <a:lstStyle/>
          <a:p>
            <a:pPr marL="0" marR="0" lvl="0" indent="0" algn="l" rtl="0">
              <a:lnSpc>
                <a:spcPct val="179487"/>
              </a:lnSpc>
              <a:spcBef>
                <a:spcPts val="0"/>
              </a:spcBef>
              <a:spcAft>
                <a:spcPts val="0"/>
              </a:spcAft>
              <a:buClr>
                <a:srgbClr val="FFFFFF"/>
              </a:buClr>
              <a:buSzPts val="780"/>
              <a:buFont typeface="Calibri"/>
              <a:buNone/>
            </a:pPr>
            <a:r>
              <a:rPr lang="en-US" sz="1100" b="0" i="0" u="none" strike="noStrike" cap="none">
                <a:solidFill>
                  <a:srgbClr val="FFFFFF"/>
                </a:solidFill>
                <a:latin typeface="Calibri"/>
                <a:ea typeface="Calibri"/>
                <a:cs typeface="Calibri"/>
                <a:sym typeface="Calibri"/>
              </a:rPr>
              <a:t>This project demonstrates a complete IoT solution spanning hardware control, edge computing, cloud integration, and secure data management. It validates enterprise-grade architectural patterns for IoT systems.</a:t>
            </a:r>
            <a:endParaRPr sz="11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4"/>
          <p:cNvSpPr/>
          <p:nvPr/>
        </p:nvSpPr>
        <p:spPr>
          <a:xfrm>
            <a:off x="0" y="0"/>
            <a:ext cx="9144000" cy="9537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4"/>
          <p:cNvSpPr/>
          <p:nvPr/>
        </p:nvSpPr>
        <p:spPr>
          <a:xfrm>
            <a:off x="0" y="470492"/>
            <a:ext cx="9144000" cy="330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4"/>
          <p:cNvSpPr/>
          <p:nvPr/>
        </p:nvSpPr>
        <p:spPr>
          <a:xfrm>
            <a:off x="285750" y="143062"/>
            <a:ext cx="8572500" cy="480900"/>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E94560"/>
              </a:buClr>
              <a:buSzPts val="1602"/>
              <a:buFont typeface="Calibri"/>
              <a:buNone/>
            </a:pPr>
            <a:r>
              <a:rPr lang="en-US" sz="2002" b="1" i="0" u="none" strike="noStrike" cap="none">
                <a:solidFill>
                  <a:srgbClr val="E94560"/>
                </a:solidFill>
                <a:latin typeface="Calibri"/>
                <a:ea typeface="Calibri"/>
                <a:cs typeface="Calibri"/>
                <a:sym typeface="Calibri"/>
              </a:rPr>
              <a:t>3-</a:t>
            </a:r>
            <a:r>
              <a:rPr lang="en-US" sz="2002" b="1">
                <a:solidFill>
                  <a:srgbClr val="E94560"/>
                </a:solidFill>
                <a:latin typeface="Calibri"/>
                <a:ea typeface="Calibri"/>
                <a:cs typeface="Calibri"/>
                <a:sym typeface="Calibri"/>
              </a:rPr>
              <a:t>Layer Architecture</a:t>
            </a:r>
            <a:endParaRPr sz="2002" b="0" i="0" u="none" strike="noStrike" cap="none">
              <a:solidFill>
                <a:schemeClr val="dk1"/>
              </a:solidFill>
              <a:latin typeface="Calibri"/>
              <a:ea typeface="Calibri"/>
              <a:cs typeface="Calibri"/>
              <a:sym typeface="Calibri"/>
            </a:endParaRPr>
          </a:p>
        </p:txBody>
      </p:sp>
      <p:sp>
        <p:nvSpPr>
          <p:cNvPr id="80" name="Google Shape;80;p4"/>
          <p:cNvSpPr/>
          <p:nvPr/>
        </p:nvSpPr>
        <p:spPr>
          <a:xfrm>
            <a:off x="285750" y="4187095"/>
            <a:ext cx="8572500" cy="956400"/>
          </a:xfrm>
          <a:prstGeom prst="rect">
            <a:avLst/>
          </a:prstGeom>
          <a:solidFill>
            <a:srgbClr val="0F4C75">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81" name="Google Shape;81;p4"/>
          <p:cNvSpPr/>
          <p:nvPr/>
        </p:nvSpPr>
        <p:spPr>
          <a:xfrm>
            <a:off x="285750" y="4181882"/>
            <a:ext cx="28500" cy="956400"/>
          </a:xfrm>
          <a:prstGeom prst="rect">
            <a:avLst/>
          </a:prstGeom>
          <a:solidFill>
            <a:srgbClr val="0F4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82" name="Google Shape;82;p4"/>
          <p:cNvSpPr/>
          <p:nvPr/>
        </p:nvSpPr>
        <p:spPr>
          <a:xfrm>
            <a:off x="371400" y="4365945"/>
            <a:ext cx="8401200" cy="164700"/>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0F4C75"/>
              </a:buClr>
              <a:buSzPts val="534"/>
              <a:buFont typeface="Calibri"/>
              <a:buNone/>
            </a:pPr>
            <a:r>
              <a:rPr lang="en-US" sz="1034" b="1" i="0" u="none" strike="noStrike" cap="none">
                <a:solidFill>
                  <a:schemeClr val="lt2"/>
                </a:solidFill>
                <a:latin typeface="Calibri"/>
                <a:ea typeface="Calibri"/>
                <a:cs typeface="Calibri"/>
                <a:sym typeface="Calibri"/>
              </a:rPr>
              <a:t>🔒 Safe Edge Gateway Pattern</a:t>
            </a:r>
            <a:endParaRPr sz="1034" b="0" i="0" u="none" strike="noStrike" cap="none">
              <a:solidFill>
                <a:schemeClr val="lt2"/>
              </a:solidFill>
              <a:latin typeface="Calibri"/>
              <a:ea typeface="Calibri"/>
              <a:cs typeface="Calibri"/>
              <a:sym typeface="Calibri"/>
            </a:endParaRPr>
          </a:p>
        </p:txBody>
      </p:sp>
      <p:sp>
        <p:nvSpPr>
          <p:cNvPr id="83" name="Google Shape;83;p4"/>
          <p:cNvSpPr/>
          <p:nvPr/>
        </p:nvSpPr>
        <p:spPr>
          <a:xfrm>
            <a:off x="371400" y="4596814"/>
            <a:ext cx="8401200" cy="462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FFFFFF"/>
              </a:buClr>
              <a:buSzPts val="727"/>
              <a:buFont typeface="Calibri"/>
              <a:buNone/>
            </a:pPr>
            <a:r>
              <a:rPr lang="en-US" sz="1027" b="0" i="0" u="none" strike="noStrike" cap="none">
                <a:solidFill>
                  <a:srgbClr val="FFFFFF"/>
                </a:solidFill>
                <a:latin typeface="Calibri"/>
                <a:ea typeface="Calibri"/>
                <a:cs typeface="Calibri"/>
                <a:sym typeface="Calibri"/>
              </a:rPr>
              <a:t>RPi isolates the Arduino from direct internet access, handling TLS and MQTT. The Arduino stays focused on real-time hardware control, keeping lock logic protected even if cloud connectivity is lost.</a:t>
            </a:r>
            <a:endParaRPr sz="1027" b="0" i="0" u="none" strike="noStrike" cap="none">
              <a:solidFill>
                <a:schemeClr val="dk1"/>
              </a:solidFill>
              <a:latin typeface="Calibri"/>
              <a:ea typeface="Calibri"/>
              <a:cs typeface="Calibri"/>
              <a:sym typeface="Calibri"/>
            </a:endParaRPr>
          </a:p>
        </p:txBody>
      </p:sp>
      <p:pic>
        <p:nvPicPr>
          <p:cNvPr id="84" name="Google Shape;84;p4" title="Architecture.png"/>
          <p:cNvPicPr preferRelativeResize="0"/>
          <p:nvPr/>
        </p:nvPicPr>
        <p:blipFill>
          <a:blip r:embed="rId4">
            <a:alphaModFix/>
          </a:blip>
          <a:stretch>
            <a:fillRect/>
          </a:stretch>
        </p:blipFill>
        <p:spPr>
          <a:xfrm>
            <a:off x="1230578" y="573076"/>
            <a:ext cx="6779249" cy="3740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g3b0415dc663_0_7"/>
          <p:cNvSpPr/>
          <p:nvPr/>
        </p:nvSpPr>
        <p:spPr>
          <a:xfrm>
            <a:off x="0" y="65371"/>
            <a:ext cx="9144000" cy="6195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91" name="Google Shape;91;g3b0415dc663_0_7"/>
          <p:cNvSpPr/>
          <p:nvPr/>
        </p:nvSpPr>
        <p:spPr>
          <a:xfrm>
            <a:off x="0" y="663660"/>
            <a:ext cx="9144000" cy="213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92" name="Google Shape;92;g3b0415dc663_0_7"/>
          <p:cNvSpPr/>
          <p:nvPr/>
        </p:nvSpPr>
        <p:spPr>
          <a:xfrm>
            <a:off x="428625" y="351121"/>
            <a:ext cx="8286600" cy="312600"/>
          </a:xfrm>
          <a:prstGeom prst="rect">
            <a:avLst/>
          </a:prstGeom>
          <a:noFill/>
          <a:ln>
            <a:noFill/>
          </a:ln>
        </p:spPr>
        <p:txBody>
          <a:bodyPr spcFirstLastPara="1" wrap="square" lIns="0" tIns="0" rIns="0" bIns="0" anchor="t" anchorCtr="0">
            <a:noAutofit/>
          </a:bodyPr>
          <a:lstStyle/>
          <a:p>
            <a:pPr marL="0" marR="0" lvl="0" indent="0" algn="l" rtl="0">
              <a:lnSpc>
                <a:spcPct val="137328"/>
              </a:lnSpc>
              <a:spcBef>
                <a:spcPts val="0"/>
              </a:spcBef>
              <a:spcAft>
                <a:spcPts val="0"/>
              </a:spcAft>
              <a:buClr>
                <a:srgbClr val="E94560"/>
              </a:buClr>
              <a:buSzPts val="1602"/>
              <a:buFont typeface="Calibri"/>
              <a:buNone/>
            </a:pPr>
            <a:r>
              <a:rPr lang="en-US" sz="1902" b="1" i="0" u="none" strike="noStrike" cap="none">
                <a:solidFill>
                  <a:srgbClr val="E94560"/>
                </a:solidFill>
                <a:latin typeface="Calibri"/>
                <a:ea typeface="Calibri"/>
                <a:cs typeface="Calibri"/>
                <a:sym typeface="Calibri"/>
              </a:rPr>
              <a:t>Layer 1: </a:t>
            </a:r>
            <a:r>
              <a:rPr lang="en-US" sz="1902" b="1">
                <a:solidFill>
                  <a:srgbClr val="E94560"/>
                </a:solidFill>
                <a:latin typeface="Calibri"/>
                <a:ea typeface="Calibri"/>
                <a:cs typeface="Calibri"/>
                <a:sym typeface="Calibri"/>
              </a:rPr>
              <a:t>Device Zone - The Physical Edge (Circuit) </a:t>
            </a:r>
            <a:endParaRPr sz="1902" b="0" i="0" u="none" strike="noStrike" cap="none">
              <a:solidFill>
                <a:schemeClr val="dk1"/>
              </a:solidFill>
              <a:latin typeface="Calibri"/>
              <a:ea typeface="Calibri"/>
              <a:cs typeface="Calibri"/>
              <a:sym typeface="Calibri"/>
            </a:endParaRPr>
          </a:p>
        </p:txBody>
      </p:sp>
      <p:sp>
        <p:nvSpPr>
          <p:cNvPr id="93" name="Google Shape;93;g3b0415dc663_0_7"/>
          <p:cNvSpPr/>
          <p:nvPr/>
        </p:nvSpPr>
        <p:spPr>
          <a:xfrm>
            <a:off x="428625" y="1090977"/>
            <a:ext cx="4000500" cy="260700"/>
          </a:xfrm>
          <a:prstGeom prst="rect">
            <a:avLst/>
          </a:prstGeom>
          <a:noFill/>
          <a:ln>
            <a:noFill/>
          </a:ln>
        </p:spPr>
        <p:txBody>
          <a:bodyPr spcFirstLastPara="1" wrap="square" lIns="0" tIns="0" rIns="0" bIns="85075" anchor="t" anchorCtr="0">
            <a:noAutofit/>
          </a:bodyPr>
          <a:lstStyle/>
          <a:p>
            <a:pPr marL="0" marR="0" lvl="0" indent="0" algn="l" rtl="0">
              <a:lnSpc>
                <a:spcPct val="135593"/>
              </a:lnSpc>
              <a:spcBef>
                <a:spcPts val="0"/>
              </a:spcBef>
              <a:spcAft>
                <a:spcPts val="0"/>
              </a:spcAft>
              <a:buClr>
                <a:srgbClr val="53A8B6"/>
              </a:buClr>
              <a:buSzPts val="885"/>
              <a:buFont typeface="Calibri"/>
              <a:buNone/>
            </a:pPr>
            <a:r>
              <a:rPr lang="en-US" sz="1185" b="1" i="0" u="none" strike="noStrike" cap="none">
                <a:solidFill>
                  <a:srgbClr val="53A8B6"/>
                </a:solidFill>
                <a:latin typeface="Calibri"/>
                <a:ea typeface="Calibri"/>
                <a:cs typeface="Calibri"/>
                <a:sym typeface="Calibri"/>
              </a:rPr>
              <a:t>Controller</a:t>
            </a:r>
            <a:endParaRPr sz="1185" b="0" i="0" u="none" strike="noStrike" cap="none">
              <a:solidFill>
                <a:schemeClr val="dk1"/>
              </a:solidFill>
              <a:latin typeface="Calibri"/>
              <a:ea typeface="Calibri"/>
              <a:cs typeface="Calibri"/>
              <a:sym typeface="Calibri"/>
            </a:endParaRPr>
          </a:p>
        </p:txBody>
      </p:sp>
      <p:sp>
        <p:nvSpPr>
          <p:cNvPr id="94" name="Google Shape;94;g3b0415dc663_0_7"/>
          <p:cNvSpPr/>
          <p:nvPr/>
        </p:nvSpPr>
        <p:spPr>
          <a:xfrm>
            <a:off x="428625" y="1646688"/>
            <a:ext cx="4000500" cy="260700"/>
          </a:xfrm>
          <a:prstGeom prst="rect">
            <a:avLst/>
          </a:prstGeom>
          <a:noFill/>
          <a:ln>
            <a:noFill/>
          </a:ln>
        </p:spPr>
        <p:txBody>
          <a:bodyPr spcFirstLastPara="1" wrap="square" lIns="0" tIns="0" rIns="0" bIns="85075" anchor="t" anchorCtr="0">
            <a:noAutofit/>
          </a:bodyPr>
          <a:lstStyle/>
          <a:p>
            <a:pPr marL="0" marR="0" lvl="0" indent="0" algn="l" rtl="0">
              <a:lnSpc>
                <a:spcPct val="135593"/>
              </a:lnSpc>
              <a:spcBef>
                <a:spcPts val="0"/>
              </a:spcBef>
              <a:spcAft>
                <a:spcPts val="0"/>
              </a:spcAft>
              <a:buClr>
                <a:srgbClr val="53A8B6"/>
              </a:buClr>
              <a:buSzPts val="885"/>
              <a:buFont typeface="Calibri"/>
              <a:buNone/>
            </a:pPr>
            <a:r>
              <a:rPr lang="en-US" sz="1185" b="1" i="0" u="none" strike="noStrike" cap="none">
                <a:solidFill>
                  <a:srgbClr val="53A8B6"/>
                </a:solidFill>
                <a:latin typeface="Calibri"/>
                <a:ea typeface="Calibri"/>
                <a:cs typeface="Calibri"/>
                <a:sym typeface="Calibri"/>
              </a:rPr>
              <a:t>Hardware Components</a:t>
            </a:r>
            <a:endParaRPr sz="1185" b="0" i="0" u="none" strike="noStrike" cap="none">
              <a:solidFill>
                <a:schemeClr val="dk1"/>
              </a:solidFill>
              <a:latin typeface="Calibri"/>
              <a:ea typeface="Calibri"/>
              <a:cs typeface="Calibri"/>
              <a:sym typeface="Calibri"/>
            </a:endParaRPr>
          </a:p>
        </p:txBody>
      </p:sp>
      <p:sp>
        <p:nvSpPr>
          <p:cNvPr id="95" name="Google Shape;95;g3b0415dc663_0_7"/>
          <p:cNvSpPr/>
          <p:nvPr/>
        </p:nvSpPr>
        <p:spPr>
          <a:xfrm>
            <a:off x="571500" y="1863735"/>
            <a:ext cx="2337000" cy="146400"/>
          </a:xfrm>
          <a:prstGeom prst="rect">
            <a:avLst/>
          </a:prstGeom>
          <a:noFill/>
          <a:ln>
            <a:noFill/>
          </a:ln>
        </p:spPr>
        <p:txBody>
          <a:bodyPr spcFirstLastPara="1" wrap="square" lIns="0" tIns="0" rIns="0" bIns="0" anchor="t" anchorCtr="0">
            <a:noAutofit/>
          </a:bodyPr>
          <a:lstStyle/>
          <a:p>
            <a:pPr marL="0" marR="0" lvl="0" indent="0" algn="l" rtl="0">
              <a:lnSpc>
                <a:spcPct val="136239"/>
              </a:lnSpc>
              <a:spcBef>
                <a:spcPts val="0"/>
              </a:spcBef>
              <a:spcAft>
                <a:spcPts val="0"/>
              </a:spcAft>
              <a:buClr>
                <a:srgbClr val="FFFFFF"/>
              </a:buClr>
              <a:buSzPts val="734"/>
              <a:buFont typeface="Calibri"/>
              <a:buNone/>
            </a:pPr>
            <a:r>
              <a:rPr lang="en-US" sz="1034" b="1" i="0" u="none" strike="noStrike" cap="none">
                <a:solidFill>
                  <a:srgbClr val="FFFFFF"/>
                </a:solidFill>
                <a:latin typeface="Calibri"/>
                <a:ea typeface="Calibri"/>
                <a:cs typeface="Calibri"/>
                <a:sym typeface="Calibri"/>
              </a:rPr>
              <a:t>Keypad (4x4)</a:t>
            </a:r>
            <a:endParaRPr sz="1034" b="0" i="0" u="none" strike="noStrike" cap="none">
              <a:solidFill>
                <a:schemeClr val="dk1"/>
              </a:solidFill>
              <a:latin typeface="Calibri"/>
              <a:ea typeface="Calibri"/>
              <a:cs typeface="Calibri"/>
              <a:sym typeface="Calibri"/>
            </a:endParaRPr>
          </a:p>
        </p:txBody>
      </p:sp>
      <p:sp>
        <p:nvSpPr>
          <p:cNvPr id="96" name="Google Shape;96;g3b0415dc663_0_7"/>
          <p:cNvSpPr/>
          <p:nvPr/>
        </p:nvSpPr>
        <p:spPr>
          <a:xfrm>
            <a:off x="571500" y="2117923"/>
            <a:ext cx="1629300" cy="146400"/>
          </a:xfrm>
          <a:prstGeom prst="rect">
            <a:avLst/>
          </a:prstGeom>
          <a:noFill/>
          <a:ln>
            <a:noFill/>
          </a:ln>
        </p:spPr>
        <p:txBody>
          <a:bodyPr spcFirstLastPara="1" wrap="square" lIns="0" tIns="0" rIns="0" bIns="0" anchor="t" anchorCtr="0">
            <a:noAutofit/>
          </a:bodyPr>
          <a:lstStyle/>
          <a:p>
            <a:pPr marL="0" marR="0" lvl="0" indent="0" algn="l" rtl="0">
              <a:lnSpc>
                <a:spcPct val="136239"/>
              </a:lnSpc>
              <a:spcBef>
                <a:spcPts val="0"/>
              </a:spcBef>
              <a:spcAft>
                <a:spcPts val="0"/>
              </a:spcAft>
              <a:buClr>
                <a:srgbClr val="FFFFFF"/>
              </a:buClr>
              <a:buSzPts val="734"/>
              <a:buFont typeface="Calibri"/>
              <a:buNone/>
            </a:pPr>
            <a:r>
              <a:rPr lang="en-US" sz="1034" b="1" i="0" u="none" strike="noStrike" cap="none">
                <a:solidFill>
                  <a:srgbClr val="FFFFFF"/>
                </a:solidFill>
                <a:latin typeface="Calibri"/>
                <a:ea typeface="Calibri"/>
                <a:cs typeface="Calibri"/>
                <a:sym typeface="Calibri"/>
              </a:rPr>
              <a:t>Vibration Sensor (SW-420)</a:t>
            </a:r>
            <a:endParaRPr sz="1034" b="0" i="0" u="none" strike="noStrike" cap="none">
              <a:solidFill>
                <a:schemeClr val="dk1"/>
              </a:solidFill>
              <a:latin typeface="Calibri"/>
              <a:ea typeface="Calibri"/>
              <a:cs typeface="Calibri"/>
              <a:sym typeface="Calibri"/>
            </a:endParaRPr>
          </a:p>
        </p:txBody>
      </p:sp>
      <p:sp>
        <p:nvSpPr>
          <p:cNvPr id="97" name="Google Shape;97;g3b0415dc663_0_7"/>
          <p:cNvSpPr/>
          <p:nvPr/>
        </p:nvSpPr>
        <p:spPr>
          <a:xfrm>
            <a:off x="571500" y="2382580"/>
            <a:ext cx="2075400" cy="146400"/>
          </a:xfrm>
          <a:prstGeom prst="rect">
            <a:avLst/>
          </a:prstGeom>
          <a:noFill/>
          <a:ln>
            <a:noFill/>
          </a:ln>
        </p:spPr>
        <p:txBody>
          <a:bodyPr spcFirstLastPara="1" wrap="square" lIns="0" tIns="0" rIns="0" bIns="0" anchor="t" anchorCtr="0">
            <a:noAutofit/>
          </a:bodyPr>
          <a:lstStyle/>
          <a:p>
            <a:pPr marL="0" marR="0" lvl="0" indent="0" algn="l" rtl="0">
              <a:lnSpc>
                <a:spcPct val="136239"/>
              </a:lnSpc>
              <a:spcBef>
                <a:spcPts val="0"/>
              </a:spcBef>
              <a:spcAft>
                <a:spcPts val="0"/>
              </a:spcAft>
              <a:buClr>
                <a:srgbClr val="FFFFFF"/>
              </a:buClr>
              <a:buSzPts val="734"/>
              <a:buFont typeface="Calibri"/>
              <a:buNone/>
            </a:pPr>
            <a:r>
              <a:rPr lang="en-US" sz="1034" b="1">
                <a:solidFill>
                  <a:srgbClr val="FFFFFF"/>
                </a:solidFill>
                <a:latin typeface="Calibri"/>
                <a:ea typeface="Calibri"/>
                <a:cs typeface="Calibri"/>
                <a:sym typeface="Calibri"/>
              </a:rPr>
              <a:t>Push Button as the </a:t>
            </a:r>
            <a:r>
              <a:rPr lang="en-US" sz="1034" b="1" i="0" u="none" strike="noStrike" cap="none">
                <a:solidFill>
                  <a:srgbClr val="FFFFFF"/>
                </a:solidFill>
                <a:latin typeface="Calibri"/>
                <a:ea typeface="Calibri"/>
                <a:cs typeface="Calibri"/>
                <a:sym typeface="Calibri"/>
              </a:rPr>
              <a:t>Door Sensor</a:t>
            </a:r>
            <a:endParaRPr sz="1034" b="0" i="0" u="none" strike="noStrike" cap="none">
              <a:solidFill>
                <a:schemeClr val="dk1"/>
              </a:solidFill>
              <a:latin typeface="Calibri"/>
              <a:ea typeface="Calibri"/>
              <a:cs typeface="Calibri"/>
              <a:sym typeface="Calibri"/>
            </a:endParaRPr>
          </a:p>
        </p:txBody>
      </p:sp>
      <p:sp>
        <p:nvSpPr>
          <p:cNvPr id="98" name="Google Shape;98;g3b0415dc663_0_7"/>
          <p:cNvSpPr/>
          <p:nvPr/>
        </p:nvSpPr>
        <p:spPr>
          <a:xfrm>
            <a:off x="571500" y="2655958"/>
            <a:ext cx="2429100" cy="146400"/>
          </a:xfrm>
          <a:prstGeom prst="rect">
            <a:avLst/>
          </a:prstGeom>
          <a:noFill/>
          <a:ln>
            <a:noFill/>
          </a:ln>
        </p:spPr>
        <p:txBody>
          <a:bodyPr spcFirstLastPara="1" wrap="square" lIns="0" tIns="0" rIns="0" bIns="0" anchor="t" anchorCtr="0">
            <a:noAutofit/>
          </a:bodyPr>
          <a:lstStyle/>
          <a:p>
            <a:pPr marL="0" marR="0" lvl="0" indent="0" algn="l" rtl="0">
              <a:lnSpc>
                <a:spcPct val="136239"/>
              </a:lnSpc>
              <a:spcBef>
                <a:spcPts val="0"/>
              </a:spcBef>
              <a:spcAft>
                <a:spcPts val="0"/>
              </a:spcAft>
              <a:buClr>
                <a:srgbClr val="FFFFFF"/>
              </a:buClr>
              <a:buSzPts val="734"/>
              <a:buFont typeface="Calibri"/>
              <a:buNone/>
            </a:pPr>
            <a:r>
              <a:rPr lang="en-US" sz="1034" b="1" i="0" u="none" strike="noStrike" cap="none">
                <a:solidFill>
                  <a:srgbClr val="FFFFFF"/>
                </a:solidFill>
                <a:latin typeface="Calibri"/>
                <a:ea typeface="Calibri"/>
                <a:cs typeface="Calibri"/>
                <a:sym typeface="Calibri"/>
              </a:rPr>
              <a:t>Servo Motor</a:t>
            </a:r>
            <a:endParaRPr sz="1034" b="0" i="0" u="none" strike="noStrike" cap="none">
              <a:solidFill>
                <a:schemeClr val="dk1"/>
              </a:solidFill>
              <a:latin typeface="Calibri"/>
              <a:ea typeface="Calibri"/>
              <a:cs typeface="Calibri"/>
              <a:sym typeface="Calibri"/>
            </a:endParaRPr>
          </a:p>
        </p:txBody>
      </p:sp>
      <p:sp>
        <p:nvSpPr>
          <p:cNvPr id="99" name="Google Shape;99;g3b0415dc663_0_7"/>
          <p:cNvSpPr/>
          <p:nvPr/>
        </p:nvSpPr>
        <p:spPr>
          <a:xfrm>
            <a:off x="571500" y="2918869"/>
            <a:ext cx="2925300" cy="146400"/>
          </a:xfrm>
          <a:prstGeom prst="rect">
            <a:avLst/>
          </a:prstGeom>
          <a:noFill/>
          <a:ln>
            <a:noFill/>
          </a:ln>
        </p:spPr>
        <p:txBody>
          <a:bodyPr spcFirstLastPara="1" wrap="square" lIns="0" tIns="0" rIns="0" bIns="0" anchor="t" anchorCtr="0">
            <a:noAutofit/>
          </a:bodyPr>
          <a:lstStyle/>
          <a:p>
            <a:pPr marL="0" marR="0" lvl="0" indent="0" algn="l" rtl="0">
              <a:lnSpc>
                <a:spcPct val="136239"/>
              </a:lnSpc>
              <a:spcBef>
                <a:spcPts val="0"/>
              </a:spcBef>
              <a:spcAft>
                <a:spcPts val="0"/>
              </a:spcAft>
              <a:buClr>
                <a:srgbClr val="FFFFFF"/>
              </a:buClr>
              <a:buSzPts val="734"/>
              <a:buFont typeface="Calibri"/>
              <a:buNone/>
            </a:pPr>
            <a:r>
              <a:rPr lang="en-US" sz="1034" b="1" i="0" u="none" strike="noStrike" cap="none">
                <a:solidFill>
                  <a:srgbClr val="FFFFFF"/>
                </a:solidFill>
                <a:latin typeface="Calibri"/>
                <a:ea typeface="Calibri"/>
                <a:cs typeface="Calibri"/>
                <a:sym typeface="Calibri"/>
              </a:rPr>
              <a:t>Buzzer</a:t>
            </a:r>
            <a:endParaRPr sz="1034" b="0" i="0" u="none" strike="noStrike" cap="none">
              <a:solidFill>
                <a:schemeClr val="dk1"/>
              </a:solidFill>
              <a:latin typeface="Calibri"/>
              <a:ea typeface="Calibri"/>
              <a:cs typeface="Calibri"/>
              <a:sym typeface="Calibri"/>
            </a:endParaRPr>
          </a:p>
        </p:txBody>
      </p:sp>
      <p:sp>
        <p:nvSpPr>
          <p:cNvPr id="100" name="Google Shape;100;g3b0415dc663_0_7"/>
          <p:cNvSpPr/>
          <p:nvPr/>
        </p:nvSpPr>
        <p:spPr>
          <a:xfrm>
            <a:off x="420085" y="3554596"/>
            <a:ext cx="3886200" cy="116100"/>
          </a:xfrm>
          <a:prstGeom prst="rect">
            <a:avLst/>
          </a:prstGeom>
          <a:noFill/>
          <a:ln>
            <a:noFill/>
          </a:ln>
        </p:spPr>
        <p:txBody>
          <a:bodyPr spcFirstLastPara="1" wrap="square" lIns="0" tIns="0" rIns="0" bIns="0" anchor="t" anchorCtr="0">
            <a:noAutofit/>
          </a:bodyPr>
          <a:lstStyle/>
          <a:p>
            <a:pPr marL="0" marR="0" lvl="0" indent="0" algn="l" rtl="0">
              <a:lnSpc>
                <a:spcPct val="136986"/>
              </a:lnSpc>
              <a:spcBef>
                <a:spcPts val="0"/>
              </a:spcBef>
              <a:spcAft>
                <a:spcPts val="0"/>
              </a:spcAft>
              <a:buClr>
                <a:srgbClr val="53A8B6"/>
              </a:buClr>
              <a:buSzPts val="584"/>
              <a:buFont typeface="Calibri"/>
              <a:buNone/>
            </a:pPr>
            <a:r>
              <a:rPr lang="en-US" sz="884" b="1" i="0" u="none" strike="noStrike" cap="none">
                <a:solidFill>
                  <a:srgbClr val="53A8B6"/>
                </a:solidFill>
                <a:latin typeface="Calibri"/>
                <a:ea typeface="Calibri"/>
                <a:cs typeface="Calibri"/>
                <a:sym typeface="Calibri"/>
              </a:rPr>
              <a:t>IoT Principle: Constrained Device</a:t>
            </a:r>
            <a:endParaRPr sz="884" b="0" i="0" u="none" strike="noStrike" cap="none">
              <a:solidFill>
                <a:schemeClr val="dk1"/>
              </a:solidFill>
              <a:latin typeface="Calibri"/>
              <a:ea typeface="Calibri"/>
              <a:cs typeface="Calibri"/>
              <a:sym typeface="Calibri"/>
            </a:endParaRPr>
          </a:p>
        </p:txBody>
      </p:sp>
      <p:sp>
        <p:nvSpPr>
          <p:cNvPr id="101" name="Google Shape;101;g3b0415dc663_0_7"/>
          <p:cNvSpPr/>
          <p:nvPr/>
        </p:nvSpPr>
        <p:spPr>
          <a:xfrm>
            <a:off x="420085" y="3812063"/>
            <a:ext cx="3406200" cy="901200"/>
          </a:xfrm>
          <a:prstGeom prst="rect">
            <a:avLst/>
          </a:prstGeom>
          <a:noFill/>
          <a:ln>
            <a:noFill/>
          </a:ln>
        </p:spPr>
        <p:txBody>
          <a:bodyPr spcFirstLastPara="1" wrap="square" lIns="0" tIns="0" rIns="0" bIns="0" anchor="t" anchorCtr="0">
            <a:noAutofit/>
          </a:bodyPr>
          <a:lstStyle/>
          <a:p>
            <a:pPr marL="0" marR="0" lvl="0" indent="0" algn="l" rtl="0">
              <a:lnSpc>
                <a:spcPct val="165061"/>
              </a:lnSpc>
              <a:spcBef>
                <a:spcPts val="0"/>
              </a:spcBef>
              <a:spcAft>
                <a:spcPts val="0"/>
              </a:spcAft>
              <a:buClr>
                <a:srgbClr val="FFFFFF"/>
              </a:buClr>
              <a:buSzPts val="727"/>
              <a:buFont typeface="Calibri"/>
              <a:buNone/>
            </a:pPr>
            <a:r>
              <a:rPr lang="en-US" sz="1027" b="0" i="0" u="none" strike="noStrike" cap="none">
                <a:solidFill>
                  <a:srgbClr val="FFFFFF"/>
                </a:solidFill>
                <a:latin typeface="Calibri"/>
                <a:ea typeface="Calibri"/>
                <a:cs typeface="Calibri"/>
                <a:sym typeface="Calibri"/>
              </a:rPr>
              <a:t>The Arduino cannot handle heavy TLS or MQTT; the RPi gateway manages network complexity while the Arduino focuses on deterministic hardware control.</a:t>
            </a:r>
            <a:endParaRPr sz="1027" b="0" i="0" u="none" strike="noStrike" cap="none">
              <a:solidFill>
                <a:schemeClr val="dk1"/>
              </a:solidFill>
              <a:latin typeface="Calibri"/>
              <a:ea typeface="Calibri"/>
              <a:cs typeface="Calibri"/>
              <a:sym typeface="Calibri"/>
            </a:endParaRPr>
          </a:p>
        </p:txBody>
      </p:sp>
      <p:sp>
        <p:nvSpPr>
          <p:cNvPr id="102" name="Google Shape;102;g3b0415dc663_0_7"/>
          <p:cNvSpPr/>
          <p:nvPr/>
        </p:nvSpPr>
        <p:spPr>
          <a:xfrm>
            <a:off x="4714875" y="1090974"/>
            <a:ext cx="4290600" cy="3924600"/>
          </a:xfrm>
          <a:prstGeom prst="rect">
            <a:avLst/>
          </a:prstGeom>
          <a:solidFill>
            <a:srgbClr val="0F4C75">
              <a:alpha val="9800"/>
            </a:srgbClr>
          </a:solidFill>
          <a:ln w="18275" cap="flat" cmpd="sng">
            <a:solidFill>
              <a:srgbClr val="0F4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pic>
        <p:nvPicPr>
          <p:cNvPr id="103" name="Google Shape;103;g3b0415dc663_0_7" title="Wokwi_Simulation.png"/>
          <p:cNvPicPr preferRelativeResize="0"/>
          <p:nvPr/>
        </p:nvPicPr>
        <p:blipFill rotWithShape="1">
          <a:blip r:embed="rId4">
            <a:alphaModFix/>
          </a:blip>
          <a:srcRect l="6759" r="9"/>
          <a:stretch/>
        </p:blipFill>
        <p:spPr>
          <a:xfrm>
            <a:off x="4151150" y="753650"/>
            <a:ext cx="4854325" cy="4261924"/>
          </a:xfrm>
          <a:prstGeom prst="rect">
            <a:avLst/>
          </a:prstGeom>
          <a:noFill/>
          <a:ln>
            <a:noFill/>
          </a:ln>
        </p:spPr>
      </p:pic>
      <p:sp>
        <p:nvSpPr>
          <p:cNvPr id="104" name="Google Shape;104;g3b0415dc663_0_7"/>
          <p:cNvSpPr/>
          <p:nvPr/>
        </p:nvSpPr>
        <p:spPr>
          <a:xfrm>
            <a:off x="577362" y="1304377"/>
            <a:ext cx="2337000" cy="146400"/>
          </a:xfrm>
          <a:prstGeom prst="rect">
            <a:avLst/>
          </a:prstGeom>
          <a:noFill/>
          <a:ln>
            <a:noFill/>
          </a:ln>
        </p:spPr>
        <p:txBody>
          <a:bodyPr spcFirstLastPara="1" wrap="square" lIns="0" tIns="0" rIns="0" bIns="0" anchor="t" anchorCtr="0">
            <a:noAutofit/>
          </a:bodyPr>
          <a:lstStyle/>
          <a:p>
            <a:pPr marL="0" marR="0" lvl="0" indent="0" algn="l" rtl="0">
              <a:lnSpc>
                <a:spcPct val="136239"/>
              </a:lnSpc>
              <a:spcBef>
                <a:spcPts val="0"/>
              </a:spcBef>
              <a:spcAft>
                <a:spcPts val="0"/>
              </a:spcAft>
              <a:buClr>
                <a:srgbClr val="FFFFFF"/>
              </a:buClr>
              <a:buSzPts val="734"/>
              <a:buFont typeface="Calibri"/>
              <a:buNone/>
            </a:pPr>
            <a:r>
              <a:rPr lang="en-US" sz="1034" b="1">
                <a:solidFill>
                  <a:srgbClr val="FFFFFF"/>
                </a:solidFill>
                <a:latin typeface="Calibri"/>
                <a:ea typeface="Calibri"/>
                <a:cs typeface="Calibri"/>
                <a:sym typeface="Calibri"/>
              </a:rPr>
              <a:t>Arduino UNO</a:t>
            </a:r>
            <a:endParaRPr sz="1034"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6"/>
          <p:cNvSpPr/>
          <p:nvPr/>
        </p:nvSpPr>
        <p:spPr>
          <a:xfrm>
            <a:off x="153025" y="1863525"/>
            <a:ext cx="1261200" cy="943800"/>
          </a:xfrm>
          <a:prstGeom prst="re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0" y="-29766"/>
            <a:ext cx="9144000" cy="6198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12" name="Google Shape;112;p6"/>
          <p:cNvSpPr/>
          <p:nvPr/>
        </p:nvSpPr>
        <p:spPr>
          <a:xfrm>
            <a:off x="0" y="568523"/>
            <a:ext cx="9144000" cy="21300"/>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13" name="Google Shape;113;p6"/>
          <p:cNvSpPr/>
          <p:nvPr/>
        </p:nvSpPr>
        <p:spPr>
          <a:xfrm>
            <a:off x="428625" y="255984"/>
            <a:ext cx="8286900" cy="312600"/>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E94560"/>
              </a:buClr>
              <a:buSzPts val="1602"/>
              <a:buFont typeface="Calibri"/>
              <a:buNone/>
            </a:pPr>
            <a:r>
              <a:rPr lang="en-US" sz="1902" b="1" i="0" u="none" strike="noStrike" cap="none">
                <a:solidFill>
                  <a:srgbClr val="E94560"/>
                </a:solidFill>
                <a:latin typeface="Calibri"/>
                <a:ea typeface="Calibri"/>
                <a:cs typeface="Calibri"/>
                <a:sym typeface="Calibri"/>
              </a:rPr>
              <a:t>Layer </a:t>
            </a:r>
            <a:r>
              <a:rPr lang="en-US" sz="1902" b="1">
                <a:solidFill>
                  <a:srgbClr val="E94560"/>
                </a:solidFill>
                <a:latin typeface="Calibri"/>
                <a:ea typeface="Calibri"/>
                <a:cs typeface="Calibri"/>
                <a:sym typeface="Calibri"/>
              </a:rPr>
              <a:t>1</a:t>
            </a:r>
            <a:r>
              <a:rPr lang="en-US" sz="1902" b="1" i="0" u="none" strike="noStrike" cap="none">
                <a:solidFill>
                  <a:srgbClr val="E94560"/>
                </a:solidFill>
                <a:latin typeface="Calibri"/>
                <a:ea typeface="Calibri"/>
                <a:cs typeface="Calibri"/>
                <a:sym typeface="Calibri"/>
              </a:rPr>
              <a:t>: Device </a:t>
            </a:r>
            <a:r>
              <a:rPr lang="en-US" sz="1902" b="1">
                <a:solidFill>
                  <a:srgbClr val="E94560"/>
                </a:solidFill>
                <a:latin typeface="Calibri"/>
                <a:ea typeface="Calibri"/>
                <a:cs typeface="Calibri"/>
                <a:sym typeface="Calibri"/>
              </a:rPr>
              <a:t>Zone - </a:t>
            </a:r>
            <a:r>
              <a:rPr lang="en-US" sz="1902" b="1" i="0" u="none" strike="noStrike" cap="none">
                <a:solidFill>
                  <a:srgbClr val="E94560"/>
                </a:solidFill>
                <a:latin typeface="Calibri"/>
                <a:ea typeface="Calibri"/>
                <a:cs typeface="Calibri"/>
                <a:sym typeface="Calibri"/>
              </a:rPr>
              <a:t>The Protocol Converter </a:t>
            </a:r>
            <a:r>
              <a:rPr lang="en-US" sz="1902" b="1">
                <a:solidFill>
                  <a:srgbClr val="E94560"/>
                </a:solidFill>
                <a:latin typeface="Calibri"/>
                <a:ea typeface="Calibri"/>
                <a:cs typeface="Calibri"/>
                <a:sym typeface="Calibri"/>
              </a:rPr>
              <a:t>(</a:t>
            </a:r>
            <a:r>
              <a:rPr lang="en-US" sz="1902" b="1" i="0" u="none" strike="noStrike" cap="none">
                <a:solidFill>
                  <a:srgbClr val="E94560"/>
                </a:solidFill>
                <a:latin typeface="Calibri"/>
                <a:ea typeface="Calibri"/>
                <a:cs typeface="Calibri"/>
                <a:sym typeface="Calibri"/>
              </a:rPr>
              <a:t>RPi Logic)</a:t>
            </a:r>
            <a:endParaRPr sz="1902" b="0" i="0" u="none" strike="noStrike" cap="none">
              <a:solidFill>
                <a:schemeClr val="dk1"/>
              </a:solidFill>
              <a:latin typeface="Calibri"/>
              <a:ea typeface="Calibri"/>
              <a:cs typeface="Calibri"/>
              <a:sym typeface="Calibri"/>
            </a:endParaRPr>
          </a:p>
        </p:txBody>
      </p:sp>
      <p:sp>
        <p:nvSpPr>
          <p:cNvPr id="114" name="Google Shape;114;p6"/>
          <p:cNvSpPr/>
          <p:nvPr/>
        </p:nvSpPr>
        <p:spPr>
          <a:xfrm>
            <a:off x="428625" y="753075"/>
            <a:ext cx="4214700" cy="116100"/>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53A8B6"/>
              </a:buClr>
              <a:buSzPts val="584"/>
              <a:buFont typeface="Calibri"/>
              <a:buNone/>
            </a:pPr>
            <a:r>
              <a:rPr lang="en-US" sz="884" b="1" i="0" u="none" strike="noStrike" cap="none">
                <a:solidFill>
                  <a:srgbClr val="53A8B6"/>
                </a:solidFill>
                <a:latin typeface="Calibri"/>
                <a:ea typeface="Calibri"/>
                <a:cs typeface="Calibri"/>
                <a:sym typeface="Calibri"/>
              </a:rPr>
              <a:t>Primary Role</a:t>
            </a:r>
            <a:endParaRPr sz="884" b="0" i="0" u="none" strike="noStrike" cap="none">
              <a:solidFill>
                <a:schemeClr val="dk1"/>
              </a:solidFill>
              <a:latin typeface="Calibri"/>
              <a:ea typeface="Calibri"/>
              <a:cs typeface="Calibri"/>
              <a:sym typeface="Calibri"/>
            </a:endParaRPr>
          </a:p>
        </p:txBody>
      </p:sp>
      <p:sp>
        <p:nvSpPr>
          <p:cNvPr id="115" name="Google Shape;115;p6"/>
          <p:cNvSpPr/>
          <p:nvPr/>
        </p:nvSpPr>
        <p:spPr>
          <a:xfrm>
            <a:off x="428625" y="926310"/>
            <a:ext cx="4214700" cy="194700"/>
          </a:xfrm>
          <a:prstGeom prst="rect">
            <a:avLst/>
          </a:prstGeom>
          <a:noFill/>
          <a:ln>
            <a:noFill/>
          </a:ln>
        </p:spPr>
        <p:txBody>
          <a:bodyPr spcFirstLastPara="1" wrap="square" lIns="0" tIns="0" rIns="0" bIns="0" anchor="t" anchorCtr="0">
            <a:spAutoFit/>
          </a:bodyPr>
          <a:lstStyle/>
          <a:p>
            <a:pPr marL="0" marR="0" lvl="0" indent="0" algn="l" rtl="0">
              <a:lnSpc>
                <a:spcPct val="141843"/>
              </a:lnSpc>
              <a:spcBef>
                <a:spcPts val="0"/>
              </a:spcBef>
              <a:spcAft>
                <a:spcPts val="0"/>
              </a:spcAft>
              <a:buClr>
                <a:srgbClr val="FFFFFF"/>
              </a:buClr>
              <a:buSzPts val="987"/>
              <a:buFont typeface="Calibri"/>
              <a:buNone/>
            </a:pPr>
            <a:r>
              <a:rPr lang="en-US" sz="1287" b="1" i="0" u="none" strike="noStrike" cap="none">
                <a:solidFill>
                  <a:srgbClr val="FFFFFF"/>
                </a:solidFill>
                <a:latin typeface="Calibri"/>
                <a:ea typeface="Calibri"/>
                <a:cs typeface="Calibri"/>
                <a:sym typeface="Calibri"/>
              </a:rPr>
              <a:t>Protocol Converter &amp; Edge Gateway</a:t>
            </a:r>
            <a:endParaRPr sz="1287" b="0" i="0" u="none" strike="noStrike" cap="none">
              <a:solidFill>
                <a:schemeClr val="dk1"/>
              </a:solidFill>
              <a:latin typeface="Calibri"/>
              <a:ea typeface="Calibri"/>
              <a:cs typeface="Calibri"/>
              <a:sym typeface="Calibri"/>
            </a:endParaRPr>
          </a:p>
        </p:txBody>
      </p:sp>
      <p:sp>
        <p:nvSpPr>
          <p:cNvPr id="116" name="Google Shape;116;p6"/>
          <p:cNvSpPr/>
          <p:nvPr/>
        </p:nvSpPr>
        <p:spPr>
          <a:xfrm>
            <a:off x="428625" y="1178125"/>
            <a:ext cx="4214700" cy="450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B0B0B0"/>
              </a:buClr>
              <a:buSzPts val="780"/>
              <a:buFont typeface="Calibri"/>
              <a:buNone/>
            </a:pPr>
            <a:r>
              <a:rPr lang="en-US" sz="1080" b="0" i="0" u="none" strike="noStrike" cap="none">
                <a:solidFill>
                  <a:srgbClr val="B0B0B0"/>
                </a:solidFill>
                <a:latin typeface="Calibri"/>
                <a:ea typeface="Calibri"/>
                <a:cs typeface="Calibri"/>
                <a:sym typeface="Calibri"/>
              </a:rPr>
              <a:t>The Raspberry Pi bridges the gap between the constrained Arduino device and the cloud, handling protocol conversions and security operations.</a:t>
            </a:r>
            <a:endParaRPr sz="1080" b="0" i="0" u="none" strike="noStrike" cap="none">
              <a:solidFill>
                <a:schemeClr val="dk1"/>
              </a:solidFill>
              <a:latin typeface="Calibri"/>
              <a:ea typeface="Calibri"/>
              <a:cs typeface="Calibri"/>
              <a:sym typeface="Calibri"/>
            </a:endParaRPr>
          </a:p>
        </p:txBody>
      </p:sp>
      <p:sp>
        <p:nvSpPr>
          <p:cNvPr id="117" name="Google Shape;117;p6"/>
          <p:cNvSpPr/>
          <p:nvPr/>
        </p:nvSpPr>
        <p:spPr>
          <a:xfrm>
            <a:off x="156475" y="1807700"/>
            <a:ext cx="1573500" cy="728700"/>
          </a:xfrm>
          <a:prstGeom prst="rect">
            <a:avLst/>
          </a:prstGeom>
          <a:solidFill>
            <a:srgbClr val="0F4C75">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18" name="Google Shape;118;p6"/>
          <p:cNvSpPr/>
          <p:nvPr/>
        </p:nvSpPr>
        <p:spPr>
          <a:xfrm flipH="1">
            <a:off x="153029" y="1863375"/>
            <a:ext cx="21300" cy="9438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19" name="Google Shape;119;p6"/>
          <p:cNvSpPr/>
          <p:nvPr/>
        </p:nvSpPr>
        <p:spPr>
          <a:xfrm>
            <a:off x="227232" y="1864850"/>
            <a:ext cx="1512900" cy="116100"/>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53A8B6"/>
              </a:buClr>
              <a:buSzPts val="534"/>
              <a:buFont typeface="Calibri"/>
              <a:buNone/>
            </a:pPr>
            <a:r>
              <a:rPr lang="en-US" sz="834" b="1" i="0" u="none" strike="noStrike" cap="none">
                <a:solidFill>
                  <a:srgbClr val="53A8B6"/>
                </a:solidFill>
                <a:latin typeface="Calibri"/>
                <a:ea typeface="Calibri"/>
                <a:cs typeface="Calibri"/>
                <a:sym typeface="Calibri"/>
              </a:rPr>
              <a:t>Input</a:t>
            </a:r>
            <a:endParaRPr sz="834" b="0" i="0" u="none" strike="noStrike" cap="none">
              <a:solidFill>
                <a:schemeClr val="dk1"/>
              </a:solidFill>
              <a:latin typeface="Calibri"/>
              <a:ea typeface="Calibri"/>
              <a:cs typeface="Calibri"/>
              <a:sym typeface="Calibri"/>
            </a:endParaRPr>
          </a:p>
        </p:txBody>
      </p:sp>
      <p:sp>
        <p:nvSpPr>
          <p:cNvPr id="120" name="Google Shape;120;p6"/>
          <p:cNvSpPr/>
          <p:nvPr/>
        </p:nvSpPr>
        <p:spPr>
          <a:xfrm>
            <a:off x="213625" y="2029155"/>
            <a:ext cx="3886200" cy="450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FFFFFF"/>
              </a:buClr>
              <a:buSzPts val="727"/>
              <a:buFont typeface="Calibri"/>
              <a:buNone/>
            </a:pPr>
            <a:r>
              <a:rPr lang="en-US" sz="1027" b="0" i="0" u="none" strike="noStrike" cap="none">
                <a:solidFill>
                  <a:srgbClr val="FFFFFF"/>
                </a:solidFill>
                <a:latin typeface="Calibri"/>
                <a:ea typeface="Calibri"/>
                <a:cs typeface="Calibri"/>
                <a:sym typeface="Calibri"/>
              </a:rPr>
              <a:t>Serial Data (JSON)</a:t>
            </a:r>
            <a:br>
              <a:rPr lang="en-US" sz="1027" b="0" i="0" u="none" strike="noStrike" cap="none">
                <a:solidFill>
                  <a:srgbClr val="FFFFFF"/>
                </a:solidFill>
                <a:latin typeface="Calibri"/>
                <a:ea typeface="Calibri"/>
                <a:cs typeface="Calibri"/>
                <a:sym typeface="Calibri"/>
              </a:rPr>
            </a:br>
            <a:r>
              <a:rPr lang="en-US" sz="1027" b="0" i="0" u="none" strike="noStrike" cap="none">
                <a:solidFill>
                  <a:srgbClr val="FFFFFF"/>
                </a:solidFill>
                <a:latin typeface="Calibri"/>
                <a:ea typeface="Calibri"/>
                <a:cs typeface="Calibri"/>
                <a:sym typeface="Calibri"/>
              </a:rPr>
              <a:t>/dev/ttyACM0</a:t>
            </a:r>
            <a:br>
              <a:rPr lang="en-US" sz="1027" b="0" i="0" u="none" strike="noStrike" cap="none">
                <a:solidFill>
                  <a:srgbClr val="FFFFFF"/>
                </a:solidFill>
                <a:latin typeface="Calibri"/>
                <a:ea typeface="Calibri"/>
                <a:cs typeface="Calibri"/>
                <a:sym typeface="Calibri"/>
              </a:rPr>
            </a:br>
            <a:r>
              <a:rPr lang="en-US" sz="1027" b="0" i="0" u="none" strike="noStrike" cap="none">
                <a:solidFill>
                  <a:srgbClr val="FFFFFF"/>
                </a:solidFill>
                <a:latin typeface="Calibri"/>
                <a:ea typeface="Calibri"/>
                <a:cs typeface="Calibri"/>
                <a:sym typeface="Calibri"/>
              </a:rPr>
              <a:t>From Arduino UNO</a:t>
            </a:r>
            <a:endParaRPr sz="1027" b="0" i="0" u="none" strike="noStrike" cap="none">
              <a:solidFill>
                <a:schemeClr val="dk1"/>
              </a:solidFill>
              <a:latin typeface="Calibri"/>
              <a:ea typeface="Calibri"/>
              <a:cs typeface="Calibri"/>
              <a:sym typeface="Calibri"/>
            </a:endParaRPr>
          </a:p>
        </p:txBody>
      </p:sp>
      <p:sp>
        <p:nvSpPr>
          <p:cNvPr id="121" name="Google Shape;121;p6"/>
          <p:cNvSpPr/>
          <p:nvPr/>
        </p:nvSpPr>
        <p:spPr>
          <a:xfrm rot="-5400000">
            <a:off x="1487760" y="2236868"/>
            <a:ext cx="232800" cy="190800"/>
          </a:xfrm>
          <a:prstGeom prst="rect">
            <a:avLst/>
          </a:prstGeom>
          <a:noFill/>
          <a:ln>
            <a:noFill/>
          </a:ln>
        </p:spPr>
        <p:txBody>
          <a:bodyPr spcFirstLastPara="1" wrap="square" lIns="0" tIns="0" rIns="0" bIns="0" anchor="t" anchorCtr="0">
            <a:spAutoFit/>
          </a:bodyPr>
          <a:lstStyle/>
          <a:p>
            <a:pPr marL="0" marR="0" lvl="0" indent="0" algn="ctr" rtl="0">
              <a:lnSpc>
                <a:spcPct val="135593"/>
              </a:lnSpc>
              <a:spcBef>
                <a:spcPts val="0"/>
              </a:spcBef>
              <a:spcAft>
                <a:spcPts val="0"/>
              </a:spcAft>
              <a:buClr>
                <a:srgbClr val="E94560"/>
              </a:buClr>
              <a:buSzPts val="885"/>
              <a:buFont typeface="Calibri"/>
              <a:buNone/>
            </a:pPr>
            <a:r>
              <a:rPr lang="en-US" sz="1185" b="1" i="0" u="none" strike="noStrike" cap="none">
                <a:solidFill>
                  <a:srgbClr val="E94560"/>
                </a:solidFill>
                <a:latin typeface="Calibri"/>
                <a:ea typeface="Calibri"/>
                <a:cs typeface="Calibri"/>
                <a:sym typeface="Calibri"/>
              </a:rPr>
              <a:t>↓</a:t>
            </a:r>
            <a:endParaRPr sz="1185" b="0" i="0" u="none" strike="noStrike" cap="none">
              <a:solidFill>
                <a:schemeClr val="dk1"/>
              </a:solidFill>
              <a:latin typeface="Calibri"/>
              <a:ea typeface="Calibri"/>
              <a:cs typeface="Calibri"/>
              <a:sym typeface="Calibri"/>
            </a:endParaRPr>
          </a:p>
        </p:txBody>
      </p:sp>
      <p:grpSp>
        <p:nvGrpSpPr>
          <p:cNvPr id="122" name="Google Shape;122;p6"/>
          <p:cNvGrpSpPr/>
          <p:nvPr/>
        </p:nvGrpSpPr>
        <p:grpSpPr>
          <a:xfrm>
            <a:off x="1815425" y="1873074"/>
            <a:ext cx="3791400" cy="796378"/>
            <a:chOff x="2114370" y="1873041"/>
            <a:chExt cx="3791400" cy="943800"/>
          </a:xfrm>
        </p:grpSpPr>
        <p:sp>
          <p:nvSpPr>
            <p:cNvPr id="123" name="Google Shape;123;p6"/>
            <p:cNvSpPr/>
            <p:nvPr/>
          </p:nvSpPr>
          <p:spPr>
            <a:xfrm>
              <a:off x="2114370" y="1873041"/>
              <a:ext cx="3791400" cy="943800"/>
            </a:xfrm>
            <a:prstGeom prst="re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2163986" y="1884150"/>
              <a:ext cx="1792200" cy="116100"/>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53A8B6"/>
                </a:buClr>
                <a:buSzPts val="534"/>
                <a:buFont typeface="Calibri"/>
                <a:buNone/>
              </a:pPr>
              <a:r>
                <a:rPr lang="en-US" sz="834" b="1" i="0" u="none" strike="noStrike" cap="none">
                  <a:solidFill>
                    <a:srgbClr val="53A8B6"/>
                  </a:solidFill>
                  <a:latin typeface="Calibri"/>
                  <a:ea typeface="Calibri"/>
                  <a:cs typeface="Calibri"/>
                  <a:sym typeface="Calibri"/>
                </a:rPr>
                <a:t>Processing</a:t>
              </a:r>
              <a:endParaRPr sz="834" b="0" i="0" u="none" strike="noStrike" cap="none">
                <a:solidFill>
                  <a:schemeClr val="dk1"/>
                </a:solidFill>
                <a:latin typeface="Calibri"/>
                <a:ea typeface="Calibri"/>
                <a:cs typeface="Calibri"/>
                <a:sym typeface="Calibri"/>
              </a:endParaRPr>
            </a:p>
          </p:txBody>
        </p:sp>
        <p:sp>
          <p:nvSpPr>
            <p:cNvPr id="125" name="Google Shape;125;p6"/>
            <p:cNvSpPr/>
            <p:nvPr/>
          </p:nvSpPr>
          <p:spPr>
            <a:xfrm>
              <a:off x="2150375" y="2088017"/>
              <a:ext cx="3636300" cy="728700"/>
            </a:xfrm>
            <a:prstGeom prst="rect">
              <a:avLst/>
            </a:prstGeom>
            <a:noFill/>
            <a:ln>
              <a:noFill/>
            </a:ln>
          </p:spPr>
          <p:txBody>
            <a:bodyPr spcFirstLastPara="1" wrap="square" lIns="0" tIns="0" rIns="0" bIns="0" anchor="t" anchorCtr="0">
              <a:spAutoFit/>
            </a:bodyPr>
            <a:lstStyle/>
            <a:p>
              <a:pPr marL="0" marR="0" lvl="0" indent="0" algn="l" rtl="0">
                <a:lnSpc>
                  <a:spcPct val="200000"/>
                </a:lnSpc>
                <a:spcBef>
                  <a:spcPts val="0"/>
                </a:spcBef>
                <a:spcAft>
                  <a:spcPts val="0"/>
                </a:spcAft>
                <a:buClr>
                  <a:srgbClr val="FFFFFF"/>
                </a:buClr>
                <a:buSzPts val="727"/>
                <a:buFont typeface="Calibri"/>
                <a:buNone/>
              </a:pPr>
              <a:r>
                <a:rPr lang="en-US" sz="1027" b="1">
                  <a:solidFill>
                    <a:srgbClr val="FFFFFF"/>
                  </a:solidFill>
                  <a:latin typeface="Calibri"/>
                  <a:ea typeface="Calibri"/>
                  <a:cs typeface="Calibri"/>
                  <a:sym typeface="Calibri"/>
                </a:rPr>
                <a:t>Hot Path</a:t>
              </a:r>
              <a:r>
                <a:rPr lang="en-US" sz="1027">
                  <a:solidFill>
                    <a:srgbClr val="FFFFFF"/>
                  </a:solidFill>
                  <a:latin typeface="Calibri"/>
                  <a:ea typeface="Calibri"/>
                  <a:cs typeface="Calibri"/>
                  <a:sym typeface="Calibri"/>
                </a:rPr>
                <a:t>: C</a:t>
              </a:r>
              <a:r>
                <a:rPr lang="en-US" sz="1027" b="0" i="0" u="none" strike="noStrike" cap="none">
                  <a:solidFill>
                    <a:srgbClr val="FFFFFF"/>
                  </a:solidFill>
                  <a:latin typeface="Calibri"/>
                  <a:ea typeface="Calibri"/>
                  <a:cs typeface="Calibri"/>
                  <a:sym typeface="Calibri"/>
                </a:rPr>
                <a:t>onvert data to MQTT forma</a:t>
              </a:r>
              <a:r>
                <a:rPr lang="en-US" sz="1027">
                  <a:solidFill>
                    <a:srgbClr val="FFFFFF"/>
                  </a:solidFill>
                  <a:latin typeface="Calibri"/>
                  <a:ea typeface="Calibri"/>
                  <a:cs typeface="Calibri"/>
                  <a:sym typeface="Calibri"/>
                </a:rPr>
                <a:t>t</a:t>
              </a:r>
              <a:endParaRPr sz="1027">
                <a:solidFill>
                  <a:srgbClr val="FFFFFF"/>
                </a:solidFill>
                <a:latin typeface="Calibri"/>
                <a:ea typeface="Calibri"/>
                <a:cs typeface="Calibri"/>
                <a:sym typeface="Calibri"/>
              </a:endParaRPr>
            </a:p>
            <a:p>
              <a:pPr marL="0" marR="0" lvl="0" indent="0" algn="l" rtl="0">
                <a:lnSpc>
                  <a:spcPct val="200000"/>
                </a:lnSpc>
                <a:spcBef>
                  <a:spcPts val="0"/>
                </a:spcBef>
                <a:spcAft>
                  <a:spcPts val="0"/>
                </a:spcAft>
                <a:buClr>
                  <a:srgbClr val="FFFFFF"/>
                </a:buClr>
                <a:buSzPts val="727"/>
                <a:buFont typeface="Calibri"/>
                <a:buNone/>
              </a:pPr>
              <a:r>
                <a:rPr lang="en-US" sz="1027" b="1">
                  <a:solidFill>
                    <a:srgbClr val="FFFFFF"/>
                  </a:solidFill>
                  <a:latin typeface="Calibri"/>
                  <a:ea typeface="Calibri"/>
                  <a:cs typeface="Calibri"/>
                  <a:sym typeface="Calibri"/>
                </a:rPr>
                <a:t>Cold Path</a:t>
              </a:r>
              <a:r>
                <a:rPr lang="en-US" sz="1027">
                  <a:solidFill>
                    <a:srgbClr val="FFFFFF"/>
                  </a:solidFill>
                  <a:latin typeface="Calibri"/>
                  <a:ea typeface="Calibri"/>
                  <a:cs typeface="Calibri"/>
                  <a:sym typeface="Calibri"/>
                </a:rPr>
                <a:t>: Formats data for REST API insertion into the table storage</a:t>
              </a:r>
              <a:endParaRPr sz="1027" b="0" i="0" u="none" strike="noStrike" cap="none">
                <a:solidFill>
                  <a:schemeClr val="dk1"/>
                </a:solidFill>
                <a:latin typeface="Calibri"/>
                <a:ea typeface="Calibri"/>
                <a:cs typeface="Calibri"/>
                <a:sym typeface="Calibri"/>
              </a:endParaRPr>
            </a:p>
          </p:txBody>
        </p:sp>
      </p:grpSp>
      <p:sp>
        <p:nvSpPr>
          <p:cNvPr id="126" name="Google Shape;126;p6"/>
          <p:cNvSpPr/>
          <p:nvPr/>
        </p:nvSpPr>
        <p:spPr>
          <a:xfrm>
            <a:off x="6116400" y="1940600"/>
            <a:ext cx="2929800" cy="728700"/>
          </a:xfrm>
          <a:prstGeom prst="rect">
            <a:avLst/>
          </a:prstGeom>
          <a:solidFill>
            <a:srgbClr val="0F4C75">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27" name="Google Shape;127;p6"/>
          <p:cNvSpPr/>
          <p:nvPr/>
        </p:nvSpPr>
        <p:spPr>
          <a:xfrm>
            <a:off x="6116400" y="1959846"/>
            <a:ext cx="21300" cy="7287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grpSp>
        <p:nvGrpSpPr>
          <p:cNvPr id="128" name="Google Shape;128;p6"/>
          <p:cNvGrpSpPr/>
          <p:nvPr/>
        </p:nvGrpSpPr>
        <p:grpSpPr>
          <a:xfrm>
            <a:off x="5945328" y="1948750"/>
            <a:ext cx="3118800" cy="728700"/>
            <a:chOff x="6143250" y="1948750"/>
            <a:chExt cx="3118800" cy="728700"/>
          </a:xfrm>
        </p:grpSpPr>
        <p:sp>
          <p:nvSpPr>
            <p:cNvPr id="129" name="Google Shape;129;p6"/>
            <p:cNvSpPr/>
            <p:nvPr/>
          </p:nvSpPr>
          <p:spPr>
            <a:xfrm>
              <a:off x="6143250" y="1948750"/>
              <a:ext cx="3118800" cy="728700"/>
            </a:xfrm>
            <a:prstGeom prst="re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6"/>
            <p:cNvGrpSpPr/>
            <p:nvPr/>
          </p:nvGrpSpPr>
          <p:grpSpPr>
            <a:xfrm>
              <a:off x="6173550" y="1997749"/>
              <a:ext cx="3019800" cy="614301"/>
              <a:chOff x="6173550" y="1997749"/>
              <a:chExt cx="3019800" cy="614301"/>
            </a:xfrm>
          </p:grpSpPr>
          <p:sp>
            <p:nvSpPr>
              <p:cNvPr id="131" name="Google Shape;131;p6"/>
              <p:cNvSpPr/>
              <p:nvPr/>
            </p:nvSpPr>
            <p:spPr>
              <a:xfrm>
                <a:off x="6187157" y="1997749"/>
                <a:ext cx="2705700" cy="116100"/>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53A8B6"/>
                  </a:buClr>
                  <a:buSzPts val="534"/>
                  <a:buFont typeface="Calibri"/>
                  <a:buNone/>
                </a:pPr>
                <a:r>
                  <a:rPr lang="en-US" sz="834" b="1" i="0" u="none" strike="noStrike" cap="none">
                    <a:solidFill>
                      <a:srgbClr val="53A8B6"/>
                    </a:solidFill>
                    <a:latin typeface="Calibri"/>
                    <a:ea typeface="Calibri"/>
                    <a:cs typeface="Calibri"/>
                    <a:sym typeface="Calibri"/>
                  </a:rPr>
                  <a:t>Output</a:t>
                </a:r>
                <a:endParaRPr sz="834" b="0" i="0" u="none" strike="noStrike" cap="none">
                  <a:solidFill>
                    <a:schemeClr val="dk1"/>
                  </a:solidFill>
                  <a:latin typeface="Calibri"/>
                  <a:ea typeface="Calibri"/>
                  <a:cs typeface="Calibri"/>
                  <a:sym typeface="Calibri"/>
                </a:endParaRPr>
              </a:p>
            </p:txBody>
          </p:sp>
          <p:sp>
            <p:nvSpPr>
              <p:cNvPr id="132" name="Google Shape;132;p6"/>
              <p:cNvSpPr/>
              <p:nvPr/>
            </p:nvSpPr>
            <p:spPr>
              <a:xfrm>
                <a:off x="6173550" y="2162050"/>
                <a:ext cx="3019800" cy="450000"/>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FFFFFF"/>
                  </a:buClr>
                  <a:buSzPts val="727"/>
                  <a:buFont typeface="Calibri"/>
                  <a:buNone/>
                </a:pPr>
                <a:r>
                  <a:rPr lang="en-US" sz="1027">
                    <a:solidFill>
                      <a:srgbClr val="FFFFFF"/>
                    </a:solidFill>
                    <a:latin typeface="Calibri"/>
                    <a:ea typeface="Calibri"/>
                    <a:cs typeface="Calibri"/>
                    <a:sym typeface="Calibri"/>
                  </a:rPr>
                  <a:t>To Cloud: MQTT over TLS(Port 8883) -&gt; Azure IoT Hub</a:t>
                </a:r>
                <a:endParaRPr sz="1027">
                  <a:solidFill>
                    <a:srgbClr val="FFFFFF"/>
                  </a:solidFill>
                  <a:latin typeface="Calibri"/>
                  <a:ea typeface="Calibri"/>
                  <a:cs typeface="Calibri"/>
                  <a:sym typeface="Calibri"/>
                </a:endParaRPr>
              </a:p>
              <a:p>
                <a:pPr marL="0" marR="0" lvl="0" indent="0" algn="l" rtl="0">
                  <a:lnSpc>
                    <a:spcPct val="165061"/>
                  </a:lnSpc>
                  <a:spcBef>
                    <a:spcPts val="0"/>
                  </a:spcBef>
                  <a:spcAft>
                    <a:spcPts val="0"/>
                  </a:spcAft>
                  <a:buClr>
                    <a:srgbClr val="FFFFFF"/>
                  </a:buClr>
                  <a:buSzPts val="727"/>
                  <a:buFont typeface="Calibri"/>
                  <a:buNone/>
                </a:pPr>
                <a:r>
                  <a:rPr lang="en-US" sz="1027">
                    <a:solidFill>
                      <a:srgbClr val="FFFFFF"/>
                    </a:solidFill>
                    <a:latin typeface="Calibri"/>
                    <a:ea typeface="Calibri"/>
                    <a:cs typeface="Calibri"/>
                    <a:sym typeface="Calibri"/>
                  </a:rPr>
                  <a:t>To Table Storage: HTTPS REST API -&gt; Azure Table Storage</a:t>
                </a:r>
                <a:endParaRPr sz="1027">
                  <a:solidFill>
                    <a:srgbClr val="FFFFFF"/>
                  </a:solidFill>
                  <a:latin typeface="Calibri"/>
                  <a:ea typeface="Calibri"/>
                  <a:cs typeface="Calibri"/>
                  <a:sym typeface="Calibri"/>
                </a:endParaRPr>
              </a:p>
            </p:txBody>
          </p:sp>
        </p:grpSp>
      </p:grpSp>
      <p:pic>
        <p:nvPicPr>
          <p:cNvPr id="133" name="Google Shape;133;p6" title="NodeRED_Flow_RPi.png"/>
          <p:cNvPicPr preferRelativeResize="0"/>
          <p:nvPr/>
        </p:nvPicPr>
        <p:blipFill>
          <a:blip r:embed="rId4">
            <a:alphaModFix/>
          </a:blip>
          <a:stretch>
            <a:fillRect/>
          </a:stretch>
        </p:blipFill>
        <p:spPr>
          <a:xfrm>
            <a:off x="227232" y="2914400"/>
            <a:ext cx="8700801" cy="2133850"/>
          </a:xfrm>
          <a:prstGeom prst="rect">
            <a:avLst/>
          </a:prstGeom>
          <a:noFill/>
          <a:ln>
            <a:noFill/>
          </a:ln>
        </p:spPr>
      </p:pic>
      <p:sp>
        <p:nvSpPr>
          <p:cNvPr id="134" name="Google Shape;134;p6"/>
          <p:cNvSpPr/>
          <p:nvPr/>
        </p:nvSpPr>
        <p:spPr>
          <a:xfrm rot="-5400000">
            <a:off x="5659957" y="2240826"/>
            <a:ext cx="232800" cy="190800"/>
          </a:xfrm>
          <a:prstGeom prst="rect">
            <a:avLst/>
          </a:prstGeom>
          <a:noFill/>
          <a:ln>
            <a:noFill/>
          </a:ln>
        </p:spPr>
        <p:txBody>
          <a:bodyPr spcFirstLastPara="1" wrap="square" lIns="0" tIns="0" rIns="0" bIns="0" anchor="t" anchorCtr="0">
            <a:noAutofit/>
          </a:bodyPr>
          <a:lstStyle/>
          <a:p>
            <a:pPr marL="0" marR="0" lvl="0" indent="0" algn="ctr" rtl="0">
              <a:lnSpc>
                <a:spcPct val="135593"/>
              </a:lnSpc>
              <a:spcBef>
                <a:spcPts val="0"/>
              </a:spcBef>
              <a:spcAft>
                <a:spcPts val="0"/>
              </a:spcAft>
              <a:buClr>
                <a:srgbClr val="E94560"/>
              </a:buClr>
              <a:buSzPts val="885"/>
              <a:buFont typeface="Calibri"/>
              <a:buNone/>
            </a:pPr>
            <a:r>
              <a:rPr lang="en-US" sz="1185" b="1" i="0" u="none" strike="noStrike" cap="none">
                <a:solidFill>
                  <a:srgbClr val="E94560"/>
                </a:solidFill>
                <a:latin typeface="Calibri"/>
                <a:ea typeface="Calibri"/>
                <a:cs typeface="Calibri"/>
                <a:sym typeface="Calibri"/>
              </a:rPr>
              <a:t>↓</a:t>
            </a:r>
            <a:endParaRPr sz="1185" b="0" i="0" u="none" strike="noStrike" cap="none">
              <a:solidFill>
                <a:schemeClr val="dk1"/>
              </a:solidFill>
              <a:latin typeface="Calibri"/>
              <a:ea typeface="Calibri"/>
              <a:cs typeface="Calibri"/>
              <a:sym typeface="Calibri"/>
            </a:endParaRPr>
          </a:p>
        </p:txBody>
      </p:sp>
      <p:sp>
        <p:nvSpPr>
          <p:cNvPr id="135" name="Google Shape;135;p6"/>
          <p:cNvSpPr/>
          <p:nvPr/>
        </p:nvSpPr>
        <p:spPr>
          <a:xfrm flipH="1">
            <a:off x="1815428" y="1885900"/>
            <a:ext cx="21300" cy="796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36" name="Google Shape;136;p6"/>
          <p:cNvSpPr/>
          <p:nvPr/>
        </p:nvSpPr>
        <p:spPr>
          <a:xfrm flipH="1">
            <a:off x="5945862" y="1948750"/>
            <a:ext cx="21300" cy="7287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8"/>
          <p:cNvSpPr/>
          <p:nvPr/>
        </p:nvSpPr>
        <p:spPr>
          <a:xfrm>
            <a:off x="0" y="0"/>
            <a:ext cx="9144000" cy="61972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43" name="Google Shape;143;p8"/>
          <p:cNvSpPr/>
          <p:nvPr/>
        </p:nvSpPr>
        <p:spPr>
          <a:xfrm>
            <a:off x="0" y="598289"/>
            <a:ext cx="9144000" cy="21431"/>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44" name="Google Shape;144;p8"/>
          <p:cNvSpPr/>
          <p:nvPr/>
        </p:nvSpPr>
        <p:spPr>
          <a:xfrm>
            <a:off x="428550" y="220876"/>
            <a:ext cx="8286900" cy="312600"/>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53A8B6"/>
              </a:buClr>
              <a:buSzPts val="1602"/>
              <a:buFont typeface="Calibri"/>
              <a:buNone/>
            </a:pPr>
            <a:r>
              <a:rPr lang="en-US" sz="1902" b="1" i="0" u="none" strike="noStrike" cap="none" dirty="0">
                <a:solidFill>
                  <a:srgbClr val="53A8B6"/>
                </a:solidFill>
                <a:latin typeface="Calibri"/>
                <a:ea typeface="Calibri"/>
                <a:cs typeface="Calibri"/>
                <a:sym typeface="Calibri"/>
              </a:rPr>
              <a:t>Layer </a:t>
            </a:r>
            <a:r>
              <a:rPr lang="en-US" sz="1902" b="1" dirty="0">
                <a:solidFill>
                  <a:srgbClr val="53A8B6"/>
                </a:solidFill>
                <a:latin typeface="Calibri"/>
                <a:ea typeface="Calibri"/>
                <a:cs typeface="Calibri"/>
                <a:sym typeface="Calibri"/>
              </a:rPr>
              <a:t>2</a:t>
            </a:r>
            <a:r>
              <a:rPr lang="en-US" sz="1902" b="1" i="0" u="none" strike="noStrike" cap="none" dirty="0">
                <a:solidFill>
                  <a:srgbClr val="53A8B6"/>
                </a:solidFill>
                <a:latin typeface="Calibri"/>
                <a:ea typeface="Calibri"/>
                <a:cs typeface="Calibri"/>
                <a:sym typeface="Calibri"/>
              </a:rPr>
              <a:t>: Cloud Zone - Azure IoT Hub &amp; Azure Table Storage</a:t>
            </a:r>
            <a:endParaRPr sz="1902" b="0" i="0" u="none" strike="noStrike" cap="none" dirty="0">
              <a:solidFill>
                <a:schemeClr val="dk1"/>
              </a:solidFill>
              <a:latin typeface="Calibri"/>
              <a:ea typeface="Calibri"/>
              <a:cs typeface="Calibri"/>
              <a:sym typeface="Calibri"/>
            </a:endParaRPr>
          </a:p>
        </p:txBody>
      </p:sp>
      <p:sp>
        <p:nvSpPr>
          <p:cNvPr id="145" name="Google Shape;145;p8"/>
          <p:cNvSpPr/>
          <p:nvPr/>
        </p:nvSpPr>
        <p:spPr>
          <a:xfrm>
            <a:off x="428625" y="812602"/>
            <a:ext cx="4000500" cy="175022"/>
          </a:xfrm>
          <a:prstGeom prst="rect">
            <a:avLst/>
          </a:prstGeom>
          <a:noFill/>
          <a:ln>
            <a:noFill/>
          </a:ln>
        </p:spPr>
        <p:txBody>
          <a:bodyPr spcFirstLastPara="1" wrap="square" lIns="0" tIns="0" rIns="0" bIns="0" anchor="t" anchorCtr="0">
            <a:spAutoFit/>
          </a:bodyPr>
          <a:lstStyle/>
          <a:p>
            <a:pPr marL="0" marR="0" lvl="0" indent="0" algn="l" rtl="0">
              <a:lnSpc>
                <a:spcPct val="135593"/>
              </a:lnSpc>
              <a:spcBef>
                <a:spcPts val="0"/>
              </a:spcBef>
              <a:spcAft>
                <a:spcPts val="0"/>
              </a:spcAft>
              <a:buClr>
                <a:srgbClr val="53A8B6"/>
              </a:buClr>
              <a:buSzPts val="885"/>
              <a:buFont typeface="Calibri"/>
              <a:buNone/>
            </a:pPr>
            <a:r>
              <a:rPr lang="en-US" sz="1185" b="1">
                <a:solidFill>
                  <a:srgbClr val="53A8B6"/>
                </a:solidFill>
                <a:latin typeface="Calibri"/>
                <a:ea typeface="Calibri"/>
                <a:cs typeface="Calibri"/>
                <a:sym typeface="Calibri"/>
              </a:rPr>
              <a:t>Azure IoT Hub: The Secure Broker</a:t>
            </a:r>
            <a:endParaRPr sz="1185" b="0" i="0" u="none" strike="noStrike" cap="none">
              <a:solidFill>
                <a:schemeClr val="dk1"/>
              </a:solidFill>
              <a:latin typeface="Calibri"/>
              <a:ea typeface="Calibri"/>
              <a:cs typeface="Calibri"/>
              <a:sym typeface="Calibri"/>
            </a:endParaRPr>
          </a:p>
        </p:txBody>
      </p:sp>
      <p:sp>
        <p:nvSpPr>
          <p:cNvPr id="146" name="Google Shape;146;p8"/>
          <p:cNvSpPr/>
          <p:nvPr/>
        </p:nvSpPr>
        <p:spPr>
          <a:xfrm>
            <a:off x="493550" y="1129714"/>
            <a:ext cx="8391600" cy="1355400"/>
          </a:xfrm>
          <a:prstGeom prst="rect">
            <a:avLst/>
          </a:prstGeom>
          <a:noFill/>
          <a:ln>
            <a:noFill/>
          </a:ln>
        </p:spPr>
        <p:txBody>
          <a:bodyPr spcFirstLastPara="1" wrap="square" lIns="119125"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080" b="1" dirty="0">
                <a:solidFill>
                  <a:srgbClr val="FFFFFF"/>
                </a:solidFill>
                <a:latin typeface="Calibri"/>
                <a:ea typeface="Calibri"/>
                <a:cs typeface="Calibri"/>
                <a:sym typeface="Calibri"/>
              </a:rPr>
              <a:t>Role</a:t>
            </a:r>
            <a:r>
              <a:rPr lang="en-US" sz="1080" dirty="0">
                <a:solidFill>
                  <a:srgbClr val="FFFFFF"/>
                </a:solidFill>
                <a:latin typeface="Calibri"/>
                <a:ea typeface="Calibri"/>
                <a:cs typeface="Calibri"/>
                <a:sym typeface="Calibri"/>
              </a:rPr>
              <a:t>: Acts as the central message broker for secure, bi-directional communication between the Edge Gateway and the Cloud.</a:t>
            </a:r>
            <a:endParaRPr sz="1080" dirty="0">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80" dirty="0">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80" b="1" dirty="0">
                <a:solidFill>
                  <a:srgbClr val="FFFFFF"/>
                </a:solidFill>
                <a:latin typeface="Calibri"/>
                <a:ea typeface="Calibri"/>
                <a:cs typeface="Calibri"/>
                <a:sym typeface="Calibri"/>
              </a:rPr>
              <a:t>Device Identity:</a:t>
            </a:r>
            <a:r>
              <a:rPr lang="en-US" sz="1080" dirty="0">
                <a:solidFill>
                  <a:srgbClr val="FFFFFF"/>
                </a:solidFill>
                <a:latin typeface="Calibri"/>
                <a:ea typeface="Calibri"/>
                <a:cs typeface="Calibri"/>
                <a:sym typeface="Calibri"/>
              </a:rPr>
              <a:t> Manages a Device Identity Registry to ensure only authorized devices (like </a:t>
            </a:r>
            <a:r>
              <a:rPr lang="en-US" sz="1080" dirty="0" err="1">
                <a:solidFill>
                  <a:srgbClr val="FFFFFF"/>
                </a:solidFill>
                <a:latin typeface="Calibri"/>
                <a:ea typeface="Calibri"/>
                <a:cs typeface="Calibri"/>
                <a:sym typeface="Calibri"/>
              </a:rPr>
              <a:t>SmartLockPi</a:t>
            </a:r>
            <a:r>
              <a:rPr lang="en-US" sz="1080" dirty="0">
                <a:solidFill>
                  <a:srgbClr val="FFFFFF"/>
                </a:solidFill>
                <a:latin typeface="Calibri"/>
                <a:ea typeface="Calibri"/>
                <a:cs typeface="Calibri"/>
                <a:sym typeface="Calibri"/>
              </a:rPr>
              <a:t>) can connect, preventing spoofing attacks.</a:t>
            </a:r>
            <a:endParaRPr sz="1080" dirty="0">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80" dirty="0">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80" b="1" dirty="0">
                <a:solidFill>
                  <a:srgbClr val="FFFFFF"/>
                </a:solidFill>
                <a:latin typeface="Calibri"/>
                <a:ea typeface="Calibri"/>
                <a:cs typeface="Calibri"/>
                <a:sym typeface="Calibri"/>
              </a:rPr>
              <a:t>Function</a:t>
            </a:r>
            <a:r>
              <a:rPr lang="en-US" sz="1080" dirty="0">
                <a:solidFill>
                  <a:srgbClr val="FFFFFF"/>
                </a:solidFill>
                <a:latin typeface="Calibri"/>
                <a:ea typeface="Calibri"/>
                <a:cs typeface="Calibri"/>
                <a:sym typeface="Calibri"/>
              </a:rPr>
              <a:t>: Handles MQTT Telemetry for "Hot Path" connectivity and Cloud-to-Device (C2D) messages for remote control commands.</a:t>
            </a:r>
            <a:endParaRPr sz="1080" dirty="0">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rgbClr val="FFFFFF"/>
              </a:buClr>
              <a:buSzPts val="780"/>
              <a:buFont typeface="Calibri"/>
              <a:buNone/>
            </a:pPr>
            <a:endParaRPr sz="1080" dirty="0">
              <a:solidFill>
                <a:srgbClr val="FFFFFF"/>
              </a:solidFill>
              <a:latin typeface="Calibri"/>
              <a:ea typeface="Calibri"/>
              <a:cs typeface="Calibri"/>
              <a:sym typeface="Calibri"/>
            </a:endParaRPr>
          </a:p>
        </p:txBody>
      </p:sp>
      <p:sp>
        <p:nvSpPr>
          <p:cNvPr id="147" name="Google Shape;147;p8"/>
          <p:cNvSpPr/>
          <p:nvPr/>
        </p:nvSpPr>
        <p:spPr>
          <a:xfrm>
            <a:off x="428625" y="2538632"/>
            <a:ext cx="4000500" cy="174900"/>
          </a:xfrm>
          <a:prstGeom prst="rect">
            <a:avLst/>
          </a:prstGeom>
          <a:noFill/>
          <a:ln>
            <a:noFill/>
          </a:ln>
        </p:spPr>
        <p:txBody>
          <a:bodyPr spcFirstLastPara="1" wrap="square" lIns="0" tIns="0" rIns="0" bIns="0" anchor="t" anchorCtr="0">
            <a:spAutoFit/>
          </a:bodyPr>
          <a:lstStyle/>
          <a:p>
            <a:pPr marL="0" marR="0" lvl="0" indent="0" algn="l" rtl="0">
              <a:lnSpc>
                <a:spcPct val="135593"/>
              </a:lnSpc>
              <a:spcBef>
                <a:spcPts val="0"/>
              </a:spcBef>
              <a:spcAft>
                <a:spcPts val="0"/>
              </a:spcAft>
              <a:buClr>
                <a:srgbClr val="53A8B6"/>
              </a:buClr>
              <a:buSzPts val="885"/>
              <a:buFont typeface="Calibri"/>
              <a:buNone/>
            </a:pPr>
            <a:r>
              <a:rPr lang="en-US" sz="1185" b="1">
                <a:solidFill>
                  <a:srgbClr val="53A8B6"/>
                </a:solidFill>
                <a:latin typeface="Calibri"/>
                <a:ea typeface="Calibri"/>
                <a:cs typeface="Calibri"/>
                <a:sym typeface="Calibri"/>
              </a:rPr>
              <a:t>Azure Table Storage: The Data Warehouse</a:t>
            </a:r>
            <a:endParaRPr sz="1185" b="0" i="0" u="none" strike="noStrike" cap="none">
              <a:solidFill>
                <a:schemeClr val="dk1"/>
              </a:solidFill>
              <a:latin typeface="Calibri"/>
              <a:ea typeface="Calibri"/>
              <a:cs typeface="Calibri"/>
              <a:sym typeface="Calibri"/>
            </a:endParaRPr>
          </a:p>
        </p:txBody>
      </p:sp>
      <p:sp>
        <p:nvSpPr>
          <p:cNvPr id="148" name="Google Shape;148;p8"/>
          <p:cNvSpPr/>
          <p:nvPr/>
        </p:nvSpPr>
        <p:spPr>
          <a:xfrm>
            <a:off x="620450" y="2842850"/>
            <a:ext cx="3561600" cy="1542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027" b="1">
                <a:solidFill>
                  <a:srgbClr val="FFFFFF"/>
                </a:solidFill>
                <a:latin typeface="Calibri"/>
                <a:ea typeface="Calibri"/>
                <a:cs typeface="Calibri"/>
                <a:sym typeface="Calibri"/>
              </a:rPr>
              <a:t>Role</a:t>
            </a:r>
            <a:r>
              <a:rPr lang="en-US" sz="1027">
                <a:solidFill>
                  <a:srgbClr val="FFFFFF"/>
                </a:solidFill>
                <a:latin typeface="Calibri"/>
                <a:ea typeface="Calibri"/>
                <a:cs typeface="Calibri"/>
                <a:sym typeface="Calibri"/>
              </a:rPr>
              <a:t>: Provides cost-effective, persistent storage for historical event logs.</a:t>
            </a:r>
            <a:endParaRPr sz="1027">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27">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27" b="1">
                <a:solidFill>
                  <a:srgbClr val="FFFFFF"/>
                </a:solidFill>
                <a:latin typeface="Calibri"/>
                <a:ea typeface="Calibri"/>
                <a:cs typeface="Calibri"/>
                <a:sym typeface="Calibri"/>
              </a:rPr>
              <a:t>Why NoSQL?</a:t>
            </a:r>
            <a:r>
              <a:rPr lang="en-US" sz="1027">
                <a:solidFill>
                  <a:srgbClr val="FFFFFF"/>
                </a:solidFill>
                <a:latin typeface="Calibri"/>
                <a:ea typeface="Calibri"/>
                <a:cs typeface="Calibri"/>
                <a:sym typeface="Calibri"/>
              </a:rPr>
              <a:t>: Optimized for storing massive amounts of unstructured time-series data (Timestamp, Event, Value) without the overhead of complex SQL relationships.</a:t>
            </a:r>
            <a:endParaRPr sz="1027">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27">
              <a:solidFill>
                <a:srgbClr val="FFFFFF"/>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27" b="1">
                <a:solidFill>
                  <a:srgbClr val="FFFFFF"/>
                </a:solidFill>
                <a:latin typeface="Calibri"/>
                <a:ea typeface="Calibri"/>
                <a:cs typeface="Calibri"/>
                <a:sym typeface="Calibri"/>
              </a:rPr>
              <a:t>Security:</a:t>
            </a:r>
            <a:r>
              <a:rPr lang="en-US" sz="1027">
                <a:solidFill>
                  <a:srgbClr val="FFFFFF"/>
                </a:solidFill>
                <a:latin typeface="Calibri"/>
                <a:ea typeface="Calibri"/>
                <a:cs typeface="Calibri"/>
                <a:sym typeface="Calibri"/>
              </a:rPr>
              <a:t> Accessed via SAS Tokens (Shared Access Signatures), enforcing the "Principle of Least Privilege" by granting only necessary permissions.</a:t>
            </a:r>
            <a:endParaRPr sz="1027">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rgbClr val="FFFFFF"/>
              </a:buClr>
              <a:buSzPts val="727"/>
              <a:buFont typeface="Calibri"/>
              <a:buNone/>
            </a:pPr>
            <a:endParaRPr sz="1027">
              <a:solidFill>
                <a:srgbClr val="FFFFFF"/>
              </a:solidFill>
              <a:latin typeface="Calibri"/>
              <a:ea typeface="Calibri"/>
              <a:cs typeface="Calibri"/>
              <a:sym typeface="Calibri"/>
            </a:endParaRPr>
          </a:p>
        </p:txBody>
      </p:sp>
      <p:pic>
        <p:nvPicPr>
          <p:cNvPr id="149" name="Google Shape;149;p8" title="Table Storage.png"/>
          <p:cNvPicPr preferRelativeResize="0"/>
          <p:nvPr/>
        </p:nvPicPr>
        <p:blipFill>
          <a:blip r:embed="rId4">
            <a:alphaModFix/>
          </a:blip>
          <a:stretch>
            <a:fillRect/>
          </a:stretch>
        </p:blipFill>
        <p:spPr>
          <a:xfrm>
            <a:off x="4344400" y="2396300"/>
            <a:ext cx="4704352" cy="255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9"/>
          <p:cNvSpPr/>
          <p:nvPr/>
        </p:nvSpPr>
        <p:spPr>
          <a:xfrm>
            <a:off x="428625" y="812602"/>
            <a:ext cx="8286750" cy="670424"/>
          </a:xfrm>
          <a:prstGeom prst="rect">
            <a:avLst/>
          </a:prstGeom>
          <a:solidFill>
            <a:srgbClr val="E94560">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56" name="Google Shape;156;p9"/>
          <p:cNvSpPr/>
          <p:nvPr/>
        </p:nvSpPr>
        <p:spPr>
          <a:xfrm>
            <a:off x="428625" y="812602"/>
            <a:ext cx="28575" cy="670424"/>
          </a:xfrm>
          <a:prstGeom prst="rect">
            <a:avLst/>
          </a:prstGeom>
          <a:solidFill>
            <a:srgbClr val="E94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57" name="Google Shape;157;p9"/>
          <p:cNvSpPr/>
          <p:nvPr/>
        </p:nvSpPr>
        <p:spPr>
          <a:xfrm>
            <a:off x="571500" y="955477"/>
            <a:ext cx="8001000" cy="11608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E94560"/>
              </a:buClr>
              <a:buSzPts val="584"/>
              <a:buFont typeface="Calibri"/>
              <a:buNone/>
            </a:pPr>
            <a:r>
              <a:rPr lang="en-US" sz="884" b="1" i="0" u="none" strike="noStrike" cap="none">
                <a:solidFill>
                  <a:srgbClr val="E94560"/>
                </a:solidFill>
                <a:latin typeface="Calibri"/>
                <a:ea typeface="Calibri"/>
                <a:cs typeface="Calibri"/>
                <a:sym typeface="Calibri"/>
              </a:rPr>
              <a:t>Deployment Architecture</a:t>
            </a:r>
            <a:endParaRPr sz="884" b="0" i="0" u="none" strike="noStrike" cap="none">
              <a:solidFill>
                <a:schemeClr val="dk1"/>
              </a:solidFill>
              <a:latin typeface="Calibri"/>
              <a:ea typeface="Calibri"/>
              <a:cs typeface="Calibri"/>
              <a:sym typeface="Calibri"/>
            </a:endParaRPr>
          </a:p>
        </p:txBody>
      </p:sp>
      <p:sp>
        <p:nvSpPr>
          <p:cNvPr id="158" name="Google Shape;158;p9"/>
          <p:cNvSpPr/>
          <p:nvPr/>
        </p:nvSpPr>
        <p:spPr>
          <a:xfrm>
            <a:off x="571500" y="1157288"/>
            <a:ext cx="8001000" cy="182863"/>
          </a:xfrm>
          <a:prstGeom prst="rect">
            <a:avLst/>
          </a:prstGeom>
          <a:noFill/>
          <a:ln>
            <a:noFill/>
          </a:ln>
        </p:spPr>
        <p:txBody>
          <a:bodyPr spcFirstLastPara="1" wrap="square" lIns="0" tIns="0" rIns="0" bIns="0" anchor="t" anchorCtr="0">
            <a:spAutoFit/>
          </a:bodyPr>
          <a:lstStyle/>
          <a:p>
            <a:pPr marL="0" marR="0" lvl="0" indent="0" algn="l" rtl="0">
              <a:lnSpc>
                <a:spcPct val="167865"/>
              </a:lnSpc>
              <a:spcBef>
                <a:spcPts val="0"/>
              </a:spcBef>
              <a:spcAft>
                <a:spcPts val="0"/>
              </a:spcAft>
              <a:buClr>
                <a:srgbClr val="FFFFFF"/>
              </a:buClr>
              <a:buSzPts val="834"/>
              <a:buFont typeface="Calibri"/>
              <a:buNone/>
            </a:pPr>
            <a:r>
              <a:rPr lang="en-US" sz="1034" b="0" i="0" u="none" strike="noStrike" cap="none">
                <a:solidFill>
                  <a:srgbClr val="FFFFFF"/>
                </a:solidFill>
                <a:latin typeface="Calibri"/>
                <a:ea typeface="Calibri"/>
                <a:cs typeface="Calibri"/>
                <a:sym typeface="Calibri"/>
              </a:rPr>
              <a:t>Node-RED application logic runs inside a Docker container deployed on Azure App Service, enabling portability, scalability, and high availability.</a:t>
            </a:r>
            <a:endParaRPr sz="1034" b="0" i="0" u="none" strike="noStrike" cap="none">
              <a:solidFill>
                <a:schemeClr val="dk1"/>
              </a:solidFill>
              <a:latin typeface="Calibri"/>
              <a:ea typeface="Calibri"/>
              <a:cs typeface="Calibri"/>
              <a:sym typeface="Calibri"/>
            </a:endParaRPr>
          </a:p>
        </p:txBody>
      </p:sp>
      <p:sp>
        <p:nvSpPr>
          <p:cNvPr id="159" name="Google Shape;159;p9"/>
          <p:cNvSpPr/>
          <p:nvPr/>
        </p:nvSpPr>
        <p:spPr>
          <a:xfrm>
            <a:off x="0" y="0"/>
            <a:ext cx="9144000" cy="6198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60" name="Google Shape;160;p9"/>
          <p:cNvSpPr/>
          <p:nvPr/>
        </p:nvSpPr>
        <p:spPr>
          <a:xfrm>
            <a:off x="0" y="598289"/>
            <a:ext cx="9144000" cy="213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61" name="Google Shape;161;p9"/>
          <p:cNvSpPr/>
          <p:nvPr/>
        </p:nvSpPr>
        <p:spPr>
          <a:xfrm>
            <a:off x="428625" y="321450"/>
            <a:ext cx="8286900" cy="312600"/>
          </a:xfrm>
          <a:prstGeom prst="rect">
            <a:avLst/>
          </a:prstGeom>
          <a:noFill/>
          <a:ln>
            <a:noFill/>
          </a:ln>
        </p:spPr>
        <p:txBody>
          <a:bodyPr spcFirstLastPara="1" wrap="square" lIns="0" tIns="0" rIns="0" bIns="0" anchor="t" anchorCtr="0">
            <a:noAutofit/>
          </a:bodyPr>
          <a:lstStyle/>
          <a:p>
            <a:pPr marL="0" marR="0" lvl="0" indent="0" algn="l" rtl="0">
              <a:lnSpc>
                <a:spcPct val="137328"/>
              </a:lnSpc>
              <a:spcBef>
                <a:spcPts val="0"/>
              </a:spcBef>
              <a:spcAft>
                <a:spcPts val="0"/>
              </a:spcAft>
              <a:buClr>
                <a:srgbClr val="53A8B6"/>
              </a:buClr>
              <a:buSzPts val="1602"/>
              <a:buFont typeface="Calibri"/>
              <a:buNone/>
            </a:pPr>
            <a:r>
              <a:rPr lang="en-US" sz="2202" b="1" i="0" u="none" strike="noStrike" cap="none">
                <a:solidFill>
                  <a:srgbClr val="53A8B6"/>
                </a:solidFill>
                <a:latin typeface="Calibri"/>
                <a:ea typeface="Calibri"/>
                <a:cs typeface="Calibri"/>
                <a:sym typeface="Calibri"/>
              </a:rPr>
              <a:t>Layer </a:t>
            </a:r>
            <a:r>
              <a:rPr lang="en-US" sz="2202" b="1">
                <a:solidFill>
                  <a:srgbClr val="53A8B6"/>
                </a:solidFill>
                <a:latin typeface="Calibri"/>
                <a:ea typeface="Calibri"/>
                <a:cs typeface="Calibri"/>
                <a:sym typeface="Calibri"/>
              </a:rPr>
              <a:t>2</a:t>
            </a:r>
            <a:r>
              <a:rPr lang="en-US" sz="2202" b="1" i="0" u="none" strike="noStrike" cap="none">
                <a:solidFill>
                  <a:srgbClr val="53A8B6"/>
                </a:solidFill>
                <a:latin typeface="Calibri"/>
                <a:ea typeface="Calibri"/>
                <a:cs typeface="Calibri"/>
                <a:sym typeface="Calibri"/>
              </a:rPr>
              <a:t>: Cloud Zone - Azure App </a:t>
            </a:r>
            <a:r>
              <a:rPr lang="en-US" sz="2202" b="1">
                <a:solidFill>
                  <a:srgbClr val="53A8B6"/>
                </a:solidFill>
                <a:latin typeface="Calibri"/>
                <a:ea typeface="Calibri"/>
                <a:cs typeface="Calibri"/>
                <a:sym typeface="Calibri"/>
              </a:rPr>
              <a:t>Service</a:t>
            </a:r>
            <a:endParaRPr sz="2202" b="0" i="0" u="none" strike="noStrike" cap="none">
              <a:solidFill>
                <a:schemeClr val="dk1"/>
              </a:solidFill>
              <a:latin typeface="Calibri"/>
              <a:ea typeface="Calibri"/>
              <a:cs typeface="Calibri"/>
              <a:sym typeface="Calibri"/>
            </a:endParaRPr>
          </a:p>
        </p:txBody>
      </p:sp>
      <p:pic>
        <p:nvPicPr>
          <p:cNvPr id="3" name="Picture 2" descr="A diagram of a computer program&#10;&#10;AI-generated content may be incorrect.">
            <a:extLst>
              <a:ext uri="{FF2B5EF4-FFF2-40B4-BE49-F238E27FC236}">
                <a16:creationId xmlns:a16="http://schemas.microsoft.com/office/drawing/2014/main" id="{CED5878C-5ECE-DB38-B491-73082D6A057B}"/>
              </a:ext>
            </a:extLst>
          </p:cNvPr>
          <p:cNvPicPr>
            <a:picLocks noChangeAspect="1"/>
          </p:cNvPicPr>
          <p:nvPr/>
        </p:nvPicPr>
        <p:blipFill>
          <a:blip r:embed="rId4"/>
          <a:stretch>
            <a:fillRect/>
          </a:stretch>
        </p:blipFill>
        <p:spPr>
          <a:xfrm>
            <a:off x="203506" y="1773091"/>
            <a:ext cx="8821547" cy="32428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p11"/>
          <p:cNvSpPr/>
          <p:nvPr/>
        </p:nvSpPr>
        <p:spPr>
          <a:xfrm>
            <a:off x="0" y="0"/>
            <a:ext cx="9144000" cy="61972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69" name="Google Shape;169;p11"/>
          <p:cNvSpPr/>
          <p:nvPr/>
        </p:nvSpPr>
        <p:spPr>
          <a:xfrm>
            <a:off x="0" y="598289"/>
            <a:ext cx="9144000" cy="21431"/>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70" name="Google Shape;170;p11"/>
          <p:cNvSpPr/>
          <p:nvPr/>
        </p:nvSpPr>
        <p:spPr>
          <a:xfrm>
            <a:off x="428625" y="285750"/>
            <a:ext cx="8286750" cy="312539"/>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53A8B6"/>
              </a:buClr>
              <a:buSzPts val="1602"/>
              <a:buFont typeface="Calibri"/>
              <a:buNone/>
            </a:pPr>
            <a:r>
              <a:rPr lang="en-US" sz="1902" b="1" i="0" u="none" strike="noStrike" cap="none">
                <a:solidFill>
                  <a:srgbClr val="53A8B6"/>
                </a:solidFill>
                <a:latin typeface="Calibri"/>
                <a:ea typeface="Calibri"/>
                <a:cs typeface="Calibri"/>
                <a:sym typeface="Calibri"/>
              </a:rPr>
              <a:t>User Interface: Real-Time Monitoring and Remote Control</a:t>
            </a:r>
            <a:endParaRPr sz="1902" b="0" i="0" u="none" strike="noStrike" cap="none">
              <a:solidFill>
                <a:schemeClr val="dk1"/>
              </a:solidFill>
              <a:latin typeface="Calibri"/>
              <a:ea typeface="Calibri"/>
              <a:cs typeface="Calibri"/>
              <a:sym typeface="Calibri"/>
            </a:endParaRPr>
          </a:p>
        </p:txBody>
      </p:sp>
      <p:sp>
        <p:nvSpPr>
          <p:cNvPr id="171" name="Google Shape;171;p11"/>
          <p:cNvSpPr/>
          <p:nvPr/>
        </p:nvSpPr>
        <p:spPr>
          <a:xfrm>
            <a:off x="428625" y="812602"/>
            <a:ext cx="4000500" cy="174900"/>
          </a:xfrm>
          <a:prstGeom prst="rect">
            <a:avLst/>
          </a:prstGeom>
          <a:noFill/>
          <a:ln>
            <a:noFill/>
          </a:ln>
        </p:spPr>
        <p:txBody>
          <a:bodyPr spcFirstLastPara="1" wrap="square" lIns="0" tIns="0" rIns="0" bIns="0" anchor="t" anchorCtr="0">
            <a:spAutoFit/>
          </a:bodyPr>
          <a:lstStyle/>
          <a:p>
            <a:pPr marL="0" marR="0" lvl="0" indent="0" algn="l" rtl="0">
              <a:lnSpc>
                <a:spcPct val="135593"/>
              </a:lnSpc>
              <a:spcBef>
                <a:spcPts val="0"/>
              </a:spcBef>
              <a:spcAft>
                <a:spcPts val="0"/>
              </a:spcAft>
              <a:buClr>
                <a:srgbClr val="53A8B6"/>
              </a:buClr>
              <a:buSzPts val="885"/>
              <a:buFont typeface="Calibri"/>
              <a:buNone/>
            </a:pPr>
            <a:r>
              <a:rPr lang="en-US" sz="1185" b="1" i="0" u="none" strike="noStrike" cap="none">
                <a:solidFill>
                  <a:srgbClr val="53A8B6"/>
                </a:solidFill>
                <a:latin typeface="Calibri"/>
                <a:ea typeface="Calibri"/>
                <a:cs typeface="Calibri"/>
                <a:sym typeface="Calibri"/>
              </a:rPr>
              <a:t>Dashboard Components</a:t>
            </a:r>
            <a:endParaRPr sz="1185" b="0" i="0" u="none" strike="noStrike" cap="none">
              <a:solidFill>
                <a:schemeClr val="dk1"/>
              </a:solidFill>
              <a:latin typeface="Calibri"/>
              <a:ea typeface="Calibri"/>
              <a:cs typeface="Calibri"/>
              <a:sym typeface="Calibri"/>
            </a:endParaRPr>
          </a:p>
        </p:txBody>
      </p:sp>
      <p:sp>
        <p:nvSpPr>
          <p:cNvPr id="172" name="Google Shape;172;p11"/>
          <p:cNvSpPr/>
          <p:nvPr/>
        </p:nvSpPr>
        <p:spPr>
          <a:xfrm>
            <a:off x="428625" y="1109521"/>
            <a:ext cx="3702300" cy="764400"/>
          </a:xfrm>
          <a:prstGeom prst="rect">
            <a:avLst/>
          </a:prstGeom>
          <a:solidFill>
            <a:srgbClr val="0F4C75">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73" name="Google Shape;173;p11"/>
          <p:cNvSpPr/>
          <p:nvPr/>
        </p:nvSpPr>
        <p:spPr>
          <a:xfrm>
            <a:off x="428625" y="1164750"/>
            <a:ext cx="14400" cy="7644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74" name="Google Shape;174;p11"/>
          <p:cNvSpPr/>
          <p:nvPr/>
        </p:nvSpPr>
        <p:spPr>
          <a:xfrm>
            <a:off x="640183" y="1213003"/>
            <a:ext cx="3330000" cy="238800"/>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FFFF"/>
              </a:buClr>
              <a:buSzPts val="734"/>
              <a:buFont typeface="Calibri"/>
              <a:buNone/>
            </a:pPr>
            <a:r>
              <a:rPr lang="en-US" sz="1034" b="1" i="0" u="none" strike="noStrike" cap="none">
                <a:solidFill>
                  <a:srgbClr val="FFFFFF"/>
                </a:solidFill>
                <a:latin typeface="Calibri"/>
                <a:ea typeface="Calibri"/>
                <a:cs typeface="Calibri"/>
                <a:sym typeface="Calibri"/>
              </a:rPr>
              <a:t>Lock Status Indicator</a:t>
            </a:r>
            <a:endParaRPr sz="1034" b="0" i="0" u="none" strike="noStrike" cap="none">
              <a:solidFill>
                <a:schemeClr val="dk1"/>
              </a:solidFill>
              <a:latin typeface="Calibri"/>
              <a:ea typeface="Calibri"/>
              <a:cs typeface="Calibri"/>
              <a:sym typeface="Calibri"/>
            </a:endParaRPr>
          </a:p>
        </p:txBody>
      </p:sp>
      <p:sp>
        <p:nvSpPr>
          <p:cNvPr id="175" name="Google Shape;175;p11"/>
          <p:cNvSpPr/>
          <p:nvPr/>
        </p:nvSpPr>
        <p:spPr>
          <a:xfrm>
            <a:off x="640183" y="1486489"/>
            <a:ext cx="3587400" cy="2067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74" b="0" i="0" u="none" strike="noStrike" cap="none">
                <a:solidFill>
                  <a:srgbClr val="B0B0B0"/>
                </a:solidFill>
                <a:latin typeface="Calibri"/>
                <a:ea typeface="Calibri"/>
                <a:cs typeface="Calibri"/>
                <a:sym typeface="Calibri"/>
              </a:rPr>
              <a:t>Real-time display of lock state (Locked/Unlocked) with color-coded visual feedback.</a:t>
            </a:r>
            <a:endParaRPr sz="974" b="0" i="0" u="none" strike="noStrike" cap="none">
              <a:solidFill>
                <a:schemeClr val="dk1"/>
              </a:solidFill>
              <a:latin typeface="Calibri"/>
              <a:ea typeface="Calibri"/>
              <a:cs typeface="Calibri"/>
              <a:sym typeface="Calibri"/>
            </a:endParaRPr>
          </a:p>
        </p:txBody>
      </p:sp>
      <p:sp>
        <p:nvSpPr>
          <p:cNvPr id="176" name="Google Shape;176;p11"/>
          <p:cNvSpPr/>
          <p:nvPr/>
        </p:nvSpPr>
        <p:spPr>
          <a:xfrm>
            <a:off x="428625" y="2013764"/>
            <a:ext cx="3702300" cy="764400"/>
          </a:xfrm>
          <a:prstGeom prst="rect">
            <a:avLst/>
          </a:prstGeom>
          <a:solidFill>
            <a:srgbClr val="0F4C75">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77" name="Google Shape;177;p11"/>
          <p:cNvSpPr/>
          <p:nvPr/>
        </p:nvSpPr>
        <p:spPr>
          <a:xfrm>
            <a:off x="428625" y="2115068"/>
            <a:ext cx="14400" cy="6870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78" name="Google Shape;178;p11"/>
          <p:cNvSpPr/>
          <p:nvPr/>
        </p:nvSpPr>
        <p:spPr>
          <a:xfrm>
            <a:off x="640183" y="2117246"/>
            <a:ext cx="2829900" cy="238800"/>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FFFF"/>
              </a:buClr>
              <a:buSzPts val="734"/>
              <a:buFont typeface="Calibri"/>
              <a:buNone/>
            </a:pPr>
            <a:r>
              <a:rPr lang="en-US" sz="1034" b="1" i="0" u="none" strike="noStrike" cap="none">
                <a:solidFill>
                  <a:srgbClr val="FFFFFF"/>
                </a:solidFill>
                <a:latin typeface="Calibri"/>
                <a:ea typeface="Calibri"/>
                <a:cs typeface="Calibri"/>
                <a:sym typeface="Calibri"/>
              </a:rPr>
              <a:t>Door State Monitor</a:t>
            </a:r>
            <a:endParaRPr sz="1034" b="0" i="0" u="none" strike="noStrike" cap="none">
              <a:solidFill>
                <a:schemeClr val="dk1"/>
              </a:solidFill>
              <a:latin typeface="Calibri"/>
              <a:ea typeface="Calibri"/>
              <a:cs typeface="Calibri"/>
              <a:sym typeface="Calibri"/>
            </a:endParaRPr>
          </a:p>
        </p:txBody>
      </p:sp>
      <p:sp>
        <p:nvSpPr>
          <p:cNvPr id="179" name="Google Shape;179;p11"/>
          <p:cNvSpPr/>
          <p:nvPr/>
        </p:nvSpPr>
        <p:spPr>
          <a:xfrm>
            <a:off x="640183" y="2390732"/>
            <a:ext cx="2829900" cy="2115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74" b="0" i="0" u="none" strike="noStrike" cap="none">
                <a:solidFill>
                  <a:srgbClr val="B0B0B0"/>
                </a:solidFill>
                <a:latin typeface="Calibri"/>
                <a:ea typeface="Calibri"/>
                <a:cs typeface="Calibri"/>
                <a:sym typeface="Calibri"/>
              </a:rPr>
              <a:t>Live status of door open/closed state from magnetic sensor telemetry.</a:t>
            </a:r>
            <a:endParaRPr sz="974" b="0" i="0" u="none" strike="noStrike" cap="none">
              <a:solidFill>
                <a:schemeClr val="dk1"/>
              </a:solidFill>
              <a:latin typeface="Calibri"/>
              <a:ea typeface="Calibri"/>
              <a:cs typeface="Calibri"/>
              <a:sym typeface="Calibri"/>
            </a:endParaRPr>
          </a:p>
        </p:txBody>
      </p:sp>
      <p:sp>
        <p:nvSpPr>
          <p:cNvPr id="180" name="Google Shape;180;p11"/>
          <p:cNvSpPr/>
          <p:nvPr/>
        </p:nvSpPr>
        <p:spPr>
          <a:xfrm>
            <a:off x="428625" y="2995401"/>
            <a:ext cx="3702300" cy="687000"/>
          </a:xfrm>
          <a:prstGeom prst="rect">
            <a:avLst/>
          </a:prstGeom>
          <a:solidFill>
            <a:srgbClr val="0F4C75">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81" name="Google Shape;181;p11"/>
          <p:cNvSpPr/>
          <p:nvPr/>
        </p:nvSpPr>
        <p:spPr>
          <a:xfrm>
            <a:off x="428625" y="2987988"/>
            <a:ext cx="14400" cy="6870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82" name="Google Shape;182;p11"/>
          <p:cNvSpPr/>
          <p:nvPr/>
        </p:nvSpPr>
        <p:spPr>
          <a:xfrm>
            <a:off x="640183" y="3021488"/>
            <a:ext cx="3304200" cy="238800"/>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FFFF"/>
              </a:buClr>
              <a:buSzPts val="734"/>
              <a:buFont typeface="Calibri"/>
              <a:buNone/>
            </a:pPr>
            <a:r>
              <a:rPr lang="en-US" sz="1034" b="1" i="0" u="none" strike="noStrike" cap="none">
                <a:solidFill>
                  <a:srgbClr val="FFFFFF"/>
                </a:solidFill>
                <a:latin typeface="Calibri"/>
                <a:ea typeface="Calibri"/>
                <a:cs typeface="Calibri"/>
                <a:sym typeface="Calibri"/>
              </a:rPr>
              <a:t>Remote Control Panel</a:t>
            </a:r>
            <a:endParaRPr sz="1034" b="0" i="0" u="none" strike="noStrike" cap="none">
              <a:solidFill>
                <a:schemeClr val="dk1"/>
              </a:solidFill>
              <a:latin typeface="Calibri"/>
              <a:ea typeface="Calibri"/>
              <a:cs typeface="Calibri"/>
              <a:sym typeface="Calibri"/>
            </a:endParaRPr>
          </a:p>
        </p:txBody>
      </p:sp>
      <p:sp>
        <p:nvSpPr>
          <p:cNvPr id="183" name="Google Shape;183;p11"/>
          <p:cNvSpPr/>
          <p:nvPr/>
        </p:nvSpPr>
        <p:spPr>
          <a:xfrm>
            <a:off x="640183" y="3294975"/>
            <a:ext cx="3304200" cy="2115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74" b="0" i="0" u="none" strike="noStrike" cap="none">
                <a:solidFill>
                  <a:srgbClr val="B0B0B0"/>
                </a:solidFill>
                <a:latin typeface="Calibri"/>
                <a:ea typeface="Calibri"/>
                <a:cs typeface="Calibri"/>
                <a:sym typeface="Calibri"/>
              </a:rPr>
              <a:t>Interactive buttons to send lock/unlock commands directly to the device via cloud.</a:t>
            </a:r>
            <a:endParaRPr sz="974" b="0" i="0" u="none" strike="noStrike" cap="none">
              <a:solidFill>
                <a:schemeClr val="dk1"/>
              </a:solidFill>
              <a:latin typeface="Calibri"/>
              <a:ea typeface="Calibri"/>
              <a:cs typeface="Calibri"/>
              <a:sym typeface="Calibri"/>
            </a:endParaRPr>
          </a:p>
        </p:txBody>
      </p:sp>
      <p:sp>
        <p:nvSpPr>
          <p:cNvPr id="184" name="Google Shape;184;p11"/>
          <p:cNvSpPr/>
          <p:nvPr/>
        </p:nvSpPr>
        <p:spPr>
          <a:xfrm>
            <a:off x="428625" y="3822250"/>
            <a:ext cx="3702300" cy="877500"/>
          </a:xfrm>
          <a:prstGeom prst="rect">
            <a:avLst/>
          </a:prstGeom>
          <a:solidFill>
            <a:srgbClr val="0F4C75">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85" name="Google Shape;185;p11"/>
          <p:cNvSpPr/>
          <p:nvPr/>
        </p:nvSpPr>
        <p:spPr>
          <a:xfrm>
            <a:off x="428625" y="3812680"/>
            <a:ext cx="14400" cy="877500"/>
          </a:xfrm>
          <a:prstGeom prst="rect">
            <a:avLst/>
          </a:prstGeom>
          <a:solidFill>
            <a:srgbClr val="53A8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86" name="Google Shape;186;p11"/>
          <p:cNvSpPr/>
          <p:nvPr/>
        </p:nvSpPr>
        <p:spPr>
          <a:xfrm>
            <a:off x="640183" y="3925731"/>
            <a:ext cx="3411300" cy="238800"/>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FFFF"/>
              </a:buClr>
              <a:buSzPts val="734"/>
              <a:buFont typeface="Calibri"/>
              <a:buNone/>
            </a:pPr>
            <a:r>
              <a:rPr lang="en-US" sz="1034" b="1" i="0" u="none" strike="noStrike" cap="none">
                <a:solidFill>
                  <a:srgbClr val="FFFFFF"/>
                </a:solidFill>
                <a:latin typeface="Calibri"/>
                <a:ea typeface="Calibri"/>
                <a:cs typeface="Calibri"/>
                <a:sym typeface="Calibri"/>
              </a:rPr>
              <a:t>Activity Log Table</a:t>
            </a:r>
            <a:endParaRPr sz="1034" b="0" i="0" u="none" strike="noStrike" cap="none">
              <a:solidFill>
                <a:schemeClr val="dk1"/>
              </a:solidFill>
              <a:latin typeface="Calibri"/>
              <a:ea typeface="Calibri"/>
              <a:cs typeface="Calibri"/>
              <a:sym typeface="Calibri"/>
            </a:endParaRPr>
          </a:p>
        </p:txBody>
      </p:sp>
      <p:sp>
        <p:nvSpPr>
          <p:cNvPr id="187" name="Google Shape;187;p11"/>
          <p:cNvSpPr/>
          <p:nvPr/>
        </p:nvSpPr>
        <p:spPr>
          <a:xfrm>
            <a:off x="640183" y="4199218"/>
            <a:ext cx="3411300" cy="423600"/>
          </a:xfrm>
          <a:prstGeom prst="rect">
            <a:avLst/>
          </a:prstGeom>
          <a:noFill/>
          <a:ln>
            <a:noFill/>
          </a:ln>
        </p:spPr>
        <p:txBody>
          <a:bodyPr spcFirstLastPara="1" wrap="square" lIns="0" tIns="0" rIns="0" bIns="0" anchor="t" anchorCtr="0">
            <a:spAutoFit/>
          </a:bodyPr>
          <a:lstStyle/>
          <a:p>
            <a:pPr marL="0" marR="0" lvl="0" indent="0" algn="l" rtl="0">
              <a:lnSpc>
                <a:spcPct val="148367"/>
              </a:lnSpc>
              <a:spcBef>
                <a:spcPts val="0"/>
              </a:spcBef>
              <a:spcAft>
                <a:spcPts val="0"/>
              </a:spcAft>
              <a:buClr>
                <a:srgbClr val="B0B0B0"/>
              </a:buClr>
              <a:buSzPts val="674"/>
              <a:buFont typeface="Calibri"/>
              <a:buNone/>
            </a:pPr>
            <a:r>
              <a:rPr lang="en-US" sz="974" b="0" i="0" u="none" strike="noStrike" cap="none">
                <a:solidFill>
                  <a:srgbClr val="B0B0B0"/>
                </a:solidFill>
                <a:latin typeface="Calibri"/>
                <a:ea typeface="Calibri"/>
                <a:cs typeface="Calibri"/>
                <a:sym typeface="Calibri"/>
              </a:rPr>
              <a:t>Historical record of all lock events: authentication attempts, door open/close, tamper alerts.</a:t>
            </a:r>
            <a:endParaRPr sz="974" b="0" i="0" u="none" strike="noStrike" cap="none">
              <a:solidFill>
                <a:schemeClr val="dk1"/>
              </a:solidFill>
              <a:latin typeface="Calibri"/>
              <a:ea typeface="Calibri"/>
              <a:cs typeface="Calibri"/>
              <a:sym typeface="Calibri"/>
            </a:endParaRPr>
          </a:p>
        </p:txBody>
      </p:sp>
      <p:sp>
        <p:nvSpPr>
          <p:cNvPr id="188" name="Google Shape;188;p11"/>
          <p:cNvSpPr/>
          <p:nvPr/>
        </p:nvSpPr>
        <p:spPr>
          <a:xfrm>
            <a:off x="5083727" y="4134445"/>
            <a:ext cx="3262768" cy="126802"/>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F4C75"/>
              </a:buClr>
              <a:buSzPts val="634"/>
              <a:buFont typeface="Calibri"/>
              <a:buNone/>
            </a:pPr>
            <a:r>
              <a:rPr lang="en-US" sz="934" b="1" i="0" u="none" strike="noStrike" cap="none">
                <a:solidFill>
                  <a:srgbClr val="0F4C75"/>
                </a:solidFill>
                <a:latin typeface="Calibri"/>
                <a:ea typeface="Calibri"/>
                <a:cs typeface="Calibri"/>
                <a:sym typeface="Calibri"/>
              </a:rPr>
              <a:t>Node-RED Dashboard: Real-Time Lock Control Interface</a:t>
            </a:r>
            <a:endParaRPr sz="934" b="0" i="0" u="none" strike="noStrike" cap="none">
              <a:solidFill>
                <a:schemeClr val="dk1"/>
              </a:solidFill>
              <a:latin typeface="Calibri"/>
              <a:ea typeface="Calibri"/>
              <a:cs typeface="Calibri"/>
              <a:sym typeface="Calibri"/>
            </a:endParaRPr>
          </a:p>
        </p:txBody>
      </p:sp>
      <p:pic>
        <p:nvPicPr>
          <p:cNvPr id="189" name="Google Shape;189;p11" title="Dashboard.png"/>
          <p:cNvPicPr preferRelativeResize="0"/>
          <p:nvPr/>
        </p:nvPicPr>
        <p:blipFill>
          <a:blip r:embed="rId4">
            <a:alphaModFix/>
          </a:blip>
          <a:stretch>
            <a:fillRect/>
          </a:stretch>
        </p:blipFill>
        <p:spPr>
          <a:xfrm>
            <a:off x="4051475" y="772125"/>
            <a:ext cx="4940124" cy="42122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1688</Words>
  <Application>Microsoft Office PowerPoint</Application>
  <PresentationFormat>On-screen Show (16:9)</PresentationFormat>
  <Paragraphs>225</Paragraphs>
  <Slides>19</Slides>
  <Notes>19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Madushan Suriyabandara</cp:lastModifiedBy>
  <cp:revision>5</cp:revision>
  <dcterms:created xsi:type="dcterms:W3CDTF">2025-12-13T07:38:57Z</dcterms:created>
  <dcterms:modified xsi:type="dcterms:W3CDTF">2025-12-15T04:09:36Z</dcterms:modified>
</cp:coreProperties>
</file>